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6"/>
  </p:notesMasterIdLst>
  <p:sldIdLst>
    <p:sldId id="371" r:id="rId2"/>
    <p:sldId id="257" r:id="rId3"/>
    <p:sldId id="259" r:id="rId4"/>
    <p:sldId id="260" r:id="rId5"/>
    <p:sldId id="261" r:id="rId6"/>
    <p:sldId id="262" r:id="rId7"/>
    <p:sldId id="263" r:id="rId8"/>
    <p:sldId id="264" r:id="rId9"/>
    <p:sldId id="266" r:id="rId10"/>
    <p:sldId id="265"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372"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rner" initials="Cerner"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55" autoAdjust="0"/>
  </p:normalViewPr>
  <p:slideViewPr>
    <p:cSldViewPr snapToGrid="0">
      <p:cViewPr varScale="1">
        <p:scale>
          <a:sx n="45" d="100"/>
          <a:sy n="45" d="100"/>
        </p:scale>
        <p:origin x="135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8-25T11:42:53.754" idx="2">
    <p:pos x="7906" y="1738"/>
    <p:text>&gt; Right click and select change picture to add sponsor logo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Cerner 2016</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dirty="0"/>
          </a:p>
        </p:txBody>
      </p:sp>
    </p:spTree>
    <p:extLst>
      <p:ext uri="{BB962C8B-B14F-4D97-AF65-F5344CB8AC3E}">
        <p14:creationId xmlns:p14="http://schemas.microsoft.com/office/powerpoint/2010/main" val="7935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Handle paging in the application, which helps ensure you’re run against most servers. Check for the “next” link to see if there are additional pages.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t>The previous link isn’t in this example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Note: AllergyIntolerance/123 is looking up an Allergy by its id (not a patient id). Similarly, AllergyIntolerance?_id=123 is looking up allergy by id, not by the patient id.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rPr dirty="0"/>
              <a:t>Be aware that querying by a field that isn’t required may mean that values that weren’t mapped or understood by the FHIR server won’t be returned. </a:t>
            </a:r>
          </a:p>
          <a:p>
            <a:endParaRPr dirty="0"/>
          </a:p>
          <a:p>
            <a:r>
              <a:rPr dirty="0"/>
              <a:t>In the Allergy case, STU 3 is addressing this issue with allergies by requiring the status and adding an “unknown” that could be used to ensure all possible allergies can be retrieved.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Note: this should show in the narrative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r>
              <a:t>Not a modifier</a:t>
            </a:r>
          </a:p>
          <a:p>
            <a:r>
              <a:t>Extension to patient.birthDate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Can be used to describe other things, like desired implementations or capabilities, we’ll concentrate on describing a FHIR server contract.</a:t>
            </a:r>
          </a:p>
          <a:p>
            <a:endParaRPr/>
          </a:p>
          <a:p>
            <a:r>
              <a:t>Not enough to completely configure, but a step in that direction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xfrm>
            <a:off x="381000" y="685800"/>
            <a:ext cx="6096000" cy="3429000"/>
          </a:xfrm>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It defines a large part of the contract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xfrm>
            <a:off x="381000" y="685800"/>
            <a:ext cx="6096000" cy="3429000"/>
          </a:xfrm>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t>Note: Make sure to remove spaces in your URL for FHIR - there should be none, and having spaces in the server URL will cause errors. HTTP URLs are space and case sensitive.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Decimals, precision matters (e.g.: use big decimal)</a:t>
            </a:r>
          </a:p>
          <a:p>
            <a:r>
              <a:t>Instant is for machines, DateTime is for humans. Instant MUST have seconds and zone.</a:t>
            </a:r>
          </a:p>
          <a:p>
            <a:r>
              <a:t>DateTime is year, year/month, year/month/day, year/month/day/time (must have zone if there’s a time). Seconds are required (XML definition/schema), but can be ignored or zero.</a:t>
            </a:r>
          </a:p>
          <a:p>
            <a:r>
              <a:t>Date is year, year/month, year/month/day</a:t>
            </a:r>
          </a:p>
          <a:p>
            <a:r>
              <a:t>Time is zone-less, dateless (see you at 8:00 AM every day)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t>StructureDefinition resource (in DSTU 2)</a:t>
            </a:r>
          </a:p>
          <a:p>
            <a:r>
              <a:t>Detailed description of contracts, per user case or per system</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Compatible: If core binds as required, you can’t change it</a:t>
            </a:r>
          </a:p>
          <a:p>
            <a:r>
              <a:t>If core has 1..*, you can’t change to 0..*, but can change to 1..1</a:t>
            </a:r>
          </a:p>
          <a:p>
            <a:endParaRPr/>
          </a:p>
          <a:p>
            <a:endParaRPr/>
          </a:p>
          <a:p>
            <a:r>
              <a:t>Goal: must be safe to process a resource without the profile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Shape 546"/>
          <p:cNvSpPr>
            <a:spLocks noGrp="1" noRot="1" noChangeAspect="1"/>
          </p:cNvSpPr>
          <p:nvPr>
            <p:ph type="sldImg"/>
          </p:nvPr>
        </p:nvSpPr>
        <p:spPr>
          <a:xfrm>
            <a:off x="381000" y="685800"/>
            <a:ext cx="6096000" cy="3429000"/>
          </a:xfrm>
          <a:prstGeom prst="rect">
            <a:avLst/>
          </a:prstGeom>
        </p:spPr>
        <p:txBody>
          <a:bodyPr/>
          <a:lstStyle/>
          <a:p>
            <a:endParaRPr/>
          </a:p>
        </p:txBody>
      </p:sp>
      <p:sp>
        <p:nvSpPr>
          <p:cNvPr id="547" name="Shape 547"/>
          <p:cNvSpPr>
            <a:spLocks noGrp="1"/>
          </p:cNvSpPr>
          <p:nvPr>
            <p:ph type="body" sz="quarter" idx="1"/>
          </p:nvPr>
        </p:nvSpPr>
        <p:spPr>
          <a:prstGeom prst="rect">
            <a:avLst/>
          </a:prstGeom>
        </p:spPr>
        <p:txBody>
          <a:bodyPr/>
          <a:lstStyle/>
          <a:p>
            <a:r>
              <a:rPr dirty="0"/>
              <a:t>Part of an Implementation Guide (DAF)</a:t>
            </a:r>
          </a:p>
          <a:p>
            <a:r>
              <a:rPr dirty="0"/>
              <a:t>Differential is good at showing differences from core</a:t>
            </a:r>
          </a:p>
          <a:p>
            <a:r>
              <a:rPr dirty="0"/>
              <a:t>“Must Support” - it’s fuzzy…</a:t>
            </a:r>
          </a:p>
          <a:p>
            <a:r>
              <a:rPr dirty="0"/>
              <a:t>This profile binds </a:t>
            </a:r>
            <a:r>
              <a:rPr dirty="0" err="1"/>
              <a:t>Condition.code</a:t>
            </a:r>
            <a:r>
              <a:rPr dirty="0"/>
              <a:t> to a value set, binds severity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Code: codified value (usually from a set of values) to represent a concept.</a:t>
            </a:r>
          </a:p>
          <a:p>
            <a:r>
              <a:t>Coding: Code + meta data (e.g., system, version)</a:t>
            </a:r>
          </a:p>
          <a:p>
            <a:r>
              <a:t>CodeableConcept allows you to choose a list of codes, e.g.: multiple terminologies</a:t>
            </a:r>
          </a:p>
          <a:p>
            <a:r>
              <a:t>CodeableConcept references Coding, Coding references a Code.</a:t>
            </a:r>
          </a:p>
          <a:p>
            <a:r>
              <a:t>Code: m, f, unk</a:t>
            </a:r>
          </a:p>
          <a:p>
            <a:r>
              <a:t>Coding: m, + system</a:t>
            </a:r>
          </a:p>
          <a:p>
            <a:r>
              <a:t>CodeableConcept: Relationship type for patient contacts, Observation type (e.g.: height/weight, Loinc, SNOMED)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That number to the side…?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If you are adverse to change, choose 4+</a:t>
            </a:r>
          </a:p>
          <a:p>
            <a:r>
              <a:t>… which doesn’t exist in DSTU 2</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Required: for codeableConcept, you can’t just send “text”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xfrm>
            <a:off x="381000" y="685800"/>
            <a:ext cx="6096000" cy="3429000"/>
          </a:xfrm>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If a binding isn’t “required” by core spec, we’ll call out what our binding strength is in documentation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It is often the fall back if a client application doesn’t understand the FHIR resource in question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This example is searching for all allergies for patient 123</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635000" y="9448800"/>
            <a:ext cx="23114000" cy="2006600"/>
          </a:xfrm>
          <a:prstGeom prst="rect">
            <a:avLst/>
          </a:prstGeom>
        </p:spPr>
        <p:txBody>
          <a:bodyPr anchor="b"/>
          <a:lstStyle/>
          <a:p>
            <a:r>
              <a:t>Title Text</a:t>
            </a:r>
          </a:p>
        </p:txBody>
      </p:sp>
      <p:sp>
        <p:nvSpPr>
          <p:cNvPr id="22" name="Shape 22"/>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18" name="Shape 118"/>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119" name="Shape 119"/>
          <p:cNvSpPr>
            <a:spLocks noGrp="1"/>
          </p:cNvSpPr>
          <p:nvPr>
            <p:ph type="title"/>
          </p:nvPr>
        </p:nvSpPr>
        <p:spPr>
          <a:xfrm>
            <a:off x="635000" y="9448800"/>
            <a:ext cx="23114000" cy="2006600"/>
          </a:xfrm>
          <a:prstGeom prst="rect">
            <a:avLst/>
          </a:prstGeom>
        </p:spPr>
        <p:txBody>
          <a:bodyPr anchor="b"/>
          <a:lstStyle>
            <a:lvl1pPr>
              <a:defRPr b="0">
                <a:solidFill>
                  <a:srgbClr val="000000"/>
                </a:solidFill>
                <a:latin typeface="+mn-lt"/>
                <a:ea typeface="+mn-ea"/>
                <a:cs typeface="+mn-cs"/>
                <a:sym typeface="Helvetica Light"/>
              </a:defRPr>
            </a:lvl1pPr>
          </a:lstStyle>
          <a:p>
            <a:r>
              <a:t>Title Text</a:t>
            </a:r>
          </a:p>
        </p:txBody>
      </p:sp>
      <p:sp>
        <p:nvSpPr>
          <p:cNvPr id="120" name="Shape 120"/>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29" name="Shape 1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7" name="Shape 13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38" name="Shape 13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39" name="Shape 13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7" name="Shape 147"/>
          <p:cNvSpPr>
            <a:spLocks noGrp="1"/>
          </p:cNvSpPr>
          <p:nvPr>
            <p:ph type="title"/>
          </p:nvPr>
        </p:nvSpPr>
        <p:spPr>
          <a:xfrm>
            <a:off x="1778000" y="4533900"/>
            <a:ext cx="20828000" cy="4648200"/>
          </a:xfrm>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 Placeholder 13"/>
          <p:cNvSpPr>
            <a:spLocks noGrp="1"/>
          </p:cNvSpPr>
          <p:nvPr userDrawn="1">
            <p:ph type="body" sz="quarter" idx="10" hasCustomPrompt="1"/>
          </p:nvPr>
        </p:nvSpPr>
        <p:spPr>
          <a:xfrm>
            <a:off x="1539879" y="9838506"/>
            <a:ext cx="14795502" cy="834328"/>
          </a:xfrm>
          <a:prstGeom prst="rect">
            <a:avLst/>
          </a:prstGeom>
        </p:spPr>
        <p:txBody>
          <a:bodyPr/>
          <a:lstStyle>
            <a:lvl1pPr marL="0" indent="0">
              <a:buNone/>
              <a:defRPr sz="4400" baseline="0">
                <a:solidFill>
                  <a:srgbClr val="FFFFFF"/>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1539879" y="10899043"/>
            <a:ext cx="14795502" cy="574514"/>
          </a:xfrm>
          <a:prstGeom prst="rect">
            <a:avLst/>
          </a:prstGeom>
        </p:spPr>
        <p:txBody>
          <a:bodyPr>
            <a:noAutofit/>
          </a:bodyPr>
          <a:lstStyle>
            <a:lvl1pPr marL="0" indent="0">
              <a:buNone/>
              <a:defRPr sz="3200" i="1" baseline="0">
                <a:solidFill>
                  <a:srgbClr val="FFFFFF"/>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userDrawn="1">
            <p:ph type="body" sz="quarter" idx="13" hasCustomPrompt="1"/>
          </p:nvPr>
        </p:nvSpPr>
        <p:spPr>
          <a:xfrm>
            <a:off x="1539879" y="11744313"/>
            <a:ext cx="14795502" cy="574514"/>
          </a:xfrm>
          <a:prstGeom prst="rect">
            <a:avLst/>
          </a:prstGeom>
        </p:spPr>
        <p:txBody>
          <a:bodyPr>
            <a:normAutofit/>
          </a:bodyPr>
          <a:lstStyle>
            <a:lvl1pPr marL="0" indent="0">
              <a:buNone/>
              <a:defRPr sz="2800" i="0" baseline="0">
                <a:solidFill>
                  <a:schemeClr val="bg1"/>
                </a:solidFill>
                <a:latin typeface="Arial" pitchFamily="34" charset="0"/>
                <a:cs typeface="Arial" pitchFamily="34" charset="0"/>
              </a:defRPr>
            </a:lvl1pPr>
          </a:lstStyle>
          <a:p>
            <a:pPr lvl="0"/>
            <a:fld id="{B00CC99A-1AEC-4AAA-92D0-EFFF73746BF4}" type="datetime4">
              <a:rPr lang="en-US" smtClean="0"/>
              <a:t>November 15, 2016</a:t>
            </a:fld>
            <a:endParaRPr lang="en-US" dirty="0"/>
          </a:p>
        </p:txBody>
      </p:sp>
      <p:sp>
        <p:nvSpPr>
          <p:cNvPr id="13" name="Rectangle 7"/>
          <p:cNvSpPr>
            <a:spLocks/>
          </p:cNvSpPr>
          <p:nvPr userDrawn="1"/>
        </p:nvSpPr>
        <p:spPr bwMode="auto">
          <a:xfrm>
            <a:off x="5" y="4632510"/>
            <a:ext cx="24383994" cy="4731264"/>
          </a:xfrm>
          <a:prstGeom prst="rect">
            <a:avLst/>
          </a:prstGeom>
          <a:solidFill>
            <a:schemeClr val="bg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87216" tIns="43608" rIns="87216" bIns="43608" anchor="ctr"/>
          <a:lstStyle/>
          <a:p>
            <a:pPr algn="ctr" defTabSz="431800"/>
            <a:endParaRPr lang="en-US" sz="3600" dirty="0">
              <a:solidFill>
                <a:srgbClr val="FFFFFF"/>
              </a:solidFill>
              <a:latin typeface="Franklin Gothic Book" pitchFamily="34" charset="0"/>
            </a:endParaRPr>
          </a:p>
        </p:txBody>
      </p:sp>
      <p:sp>
        <p:nvSpPr>
          <p:cNvPr id="15" name="Title 3"/>
          <p:cNvSpPr>
            <a:spLocks noGrp="1"/>
          </p:cNvSpPr>
          <p:nvPr>
            <p:ph type="title"/>
          </p:nvPr>
        </p:nvSpPr>
        <p:spPr>
          <a:xfrm>
            <a:off x="1539875" y="4899039"/>
            <a:ext cx="13715174" cy="4270366"/>
          </a:xfrm>
          <a:prstGeom prst="rect">
            <a:avLst/>
          </a:prstGeom>
        </p:spPr>
        <p:txBody>
          <a:bodyPr/>
          <a:lstStyle>
            <a:lvl1pPr>
              <a:lnSpc>
                <a:spcPct val="90000"/>
              </a:lnSpc>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8702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191BC"/>
        </a:soli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lvl1pPr>
              <a:defRPr sz="9700"/>
            </a:lvl1pPr>
          </a:lstStyle>
          <a:p>
            <a:r>
              <a:t>Title Text</a:t>
            </a:r>
          </a:p>
        </p:txBody>
      </p:sp>
      <p:sp>
        <p:nvSpPr>
          <p:cNvPr id="31" name="Shape 31"/>
          <p:cNvSpPr/>
          <p:nvPr/>
        </p:nvSpPr>
        <p:spPr>
          <a:xfrm>
            <a:off x="132848" y="124530"/>
            <a:ext cx="24118302" cy="13466939"/>
          </a:xfrm>
          <a:prstGeom prst="rect">
            <a:avLst/>
          </a:prstGeom>
          <a:ln w="342900">
            <a:solidFill>
              <a:srgbClr val="FFFFFF"/>
            </a:solidFill>
            <a:miter lim="400000"/>
          </a:ln>
        </p:spPr>
        <p:txBody>
          <a:bodyPr lIns="50800" tIns="50800" rIns="50800" bIns="50800" anchor="ctr"/>
          <a:lstStyle/>
          <a:p>
            <a:pPr>
              <a:defRPr sz="3200">
                <a:solidFill>
                  <a:srgbClr val="FFFFFF"/>
                </a:solidFill>
              </a:defRPr>
            </a:pPr>
            <a:endParaRP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1651000" y="1104900"/>
            <a:ext cx="10223500" cy="5613400"/>
          </a:xfrm>
          <a:prstGeom prst="rect">
            <a:avLst/>
          </a:prstGeom>
        </p:spPr>
        <p:txBody>
          <a:bodyPr anchor="b"/>
          <a:lstStyle>
            <a:lvl1pPr>
              <a:defRPr sz="8400" b="0">
                <a:solidFill>
                  <a:srgbClr val="000000"/>
                </a:solidFill>
                <a:latin typeface="+mn-lt"/>
                <a:ea typeface="+mn-ea"/>
                <a:cs typeface="+mn-cs"/>
                <a:sym typeface="Helvetica Light"/>
              </a:defRPr>
            </a:lvl1pPr>
          </a:lstStyle>
          <a:p>
            <a:r>
              <a:t>Title Text</a:t>
            </a:r>
          </a:p>
        </p:txBody>
      </p:sp>
      <p:sp>
        <p:nvSpPr>
          <p:cNvPr id="41" name="Shape 41"/>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Shape 66"/>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6" name="Shape 86"/>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4" name="Shape 94"/>
          <p:cNvSpPr>
            <a:spLocks noGrp="1"/>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lvl1pPr>
          </a:lstStyle>
          <a:p>
            <a:r>
              <a:t>–Johnny Appleseed</a:t>
            </a:r>
          </a:p>
        </p:txBody>
      </p:sp>
      <p:sp>
        <p:nvSpPr>
          <p:cNvPr id="95" name="Shape 95"/>
          <p:cNvSpPr>
            <a:spLocks noGrp="1"/>
          </p:cNvSpPr>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lvl1pPr>
          </a:lstStyle>
          <a:p>
            <a:r>
              <a:t>“Type a quote here.” </a:t>
            </a:r>
          </a:p>
        </p:txBody>
      </p:sp>
      <p:sp>
        <p:nvSpPr>
          <p:cNvPr id="96" name="Shape 9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transition spd="med"/>
  <p:txStyles>
    <p:titleStyle>
      <a:lvl1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1pPr>
      <a:lvl2pPr marL="0" marR="0" indent="228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2pPr>
      <a:lvl3pPr marL="0" marR="0" indent="457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3pPr>
      <a:lvl4pPr marL="0" marR="0" indent="685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4pPr>
      <a:lvl5pPr marL="0" marR="0" indent="9144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5pPr>
      <a:lvl6pPr marL="0" marR="0" indent="11430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6pPr>
      <a:lvl7pPr marL="0" marR="0" indent="1371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7pPr>
      <a:lvl8pPr marL="0" marR="0" indent="1600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8pPr>
      <a:lvl9pPr marL="0" marR="0" indent="1828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hyperlink" Target="https://fhir.cerner.com/millennium/dstu2/"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dicationOrder?patient=4478007&amp;_format=json" TargetMode="External"/><Relationship Id="rId2" Type="http://schemas.openxmlformats.org/officeDocument/2006/relationships/hyperlink" Target="https://fhir-open.sandboxcerner.com/dstu2/0b8a0111-e8e6-4c26-a91c-5069cbc6b1ca/MedicationStatement?patient=4478007&amp;_format=json" TargetMode="Externa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Device?patient=1316024&amp;_format=json" TargetMode="External"/><Relationship Id="rId2" Type="http://schemas.openxmlformats.org/officeDocument/2006/relationships/hyperlink" Target="https://fhir-open.sandboxcerner.com/dstu2/0b8a0111-e8e6-4c26-a91c-5069cbc6b1ca/Device?patient=4478007&amp;_format=json" TargetMode="Externa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hyperlink" Target="https://fhir-open.sandboxcerner.com/dstu2/0b8a0111-e8e6-4c26-a91c-5069cbc6b1ca/RelatedPerson?patient=1316024&amp;_format=json" TargetMode="Externa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hyperlink" Target="https://fhir.cerner.com/millennium/dstu2/medications/medication-statement/#terminology-bindings" TargetMode="External"/><Relationship Id="rId2" Type="http://schemas.openxmlformats.org/officeDocument/2006/relationships/hyperlink" Target="https://fhir-open.sandboxcerner.com/dstu2/0b8a0111-e8e6-4c26-a91c-5069cbc6b1ca/MedicationStatement?patient=4342010&amp;status=draft&amp;_format=json" TargetMode="External"/><Relationship Id="rId1" Type="http://schemas.openxmlformats.org/officeDocument/2006/relationships/slideLayout" Target="../slideLayouts/slideLayout13.xml"/><Relationship Id="rId4" Type="http://schemas.openxmlformats.org/officeDocument/2006/relationships/hyperlink" Target="http://fhir.cerner.com/dstu2/condition/#terminology-bindings" TargetMode="External"/></Relationships>
</file>

<file path=ppt/slides/_rels/slide113.xml.rels><?xml version="1.0" encoding="UTF-8" standalone="yes"?>
<Relationships xmlns="http://schemas.openxmlformats.org/package/2006/relationships"><Relationship Id="rId3" Type="http://schemas.openxmlformats.org/officeDocument/2006/relationships/hyperlink" Target="http://hl7.org/fhir/DSTU2/valueset-medication-statement-status.html" TargetMode="External"/><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hl7.org/fhir/dstu2/datatypes.html#primitive" TargetMode="External"/><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hl7.org/fhir/dstu2/datatypes.html#complex" TargetMode="External"/><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dstu2/datatypes.html#codesystem"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hyperlink" Target="http://hl7.org/fhir/dstu2/http.html#mime-type"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hyperlink" Target="http://hl7.org/fhir/dstu2/resource.html"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hl7.org/fhir/dstu2/resourcelist.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hl7.org/fhir/dstu2/resource.html#maturity"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hl7.org/fhir/dstu2/patient.html#tx" TargetMode="Externa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hl7.org/fhir/dstu2/terminologies.html#strength"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hyperlink" Target="http://fhir.cerner.com/dstu2/condition/#terminology-bindings"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hyperlink" Target="https://fhir.cerner.com/millennium/dstu2/general-clinical/condition/#terminology-binding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hl7.org/fhir/dstu2/narrative.html#Narrative"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hyperlink" Target="http://hl7.org/fhir/dstu2/resourcelist.html"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fhir.cerner.com/dstu2/patient/#parameters" TargetMode="External"/><Relationship Id="rId2" Type="http://schemas.openxmlformats.org/officeDocument/2006/relationships/hyperlink" Target="https://fhir.cerner.com/millennium/dstu2/individuals/patient/#parameters"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hl7.org/fhir/dstu2/index.html" TargetMode="External"/><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hyperlink" Target="http://hl7.org/fhir/dstu2/http.html#read" TargetMode="Externa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hyperlink" Target="http://hl7.org/fhir/dstu2/resource.html#id"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hl7.org/fhir/dstu2/patient.html#search" TargetMode="Externa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fhir.cerner.com/millennium/dstu2/individuals/patient/#parameters" TargetMode="External"/><Relationship Id="rId2" Type="http://schemas.openxmlformats.org/officeDocument/2006/relationships/hyperlink" Target="http://fhir.cerner.com/dstu2/patient/#parameters" TargetMode="Externa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hyperlink" Target="http://hl7.org/fhir/dstu2/search.html"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hyperlink" Target="http://hl7.org/fhir/dstu2/http.html#paging"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wiki.hl7.org/index.php?title=FHIR" TargetMode="External"/><Relationship Id="rId2" Type="http://schemas.openxmlformats.org/officeDocument/2006/relationships/image" Target="../media/image10.png"/><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hyperlink" Target="http://hl7.org/fhir/dstu2/http.html#create" TargetMode="Externa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hyperlink" Target="http://hl7.org/fhir/dstu2/http.html#update"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hyperlink" Target="http://hl7.org/fhir/dstu2/http.html#2.1.0.10.2" TargetMode="Externa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Patient/4478007?_format=json"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hyperlink" Target="http://hl7.org/fhir/dstu2/datatypes.html#HumanNam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AllergyIntolerance?patient=1316024&amp;_format=json"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hyperlink" Target="https://fhir-open.sandboxcerner.com/dstu2/0b8a0111-e8e6-4c26-a91c-5069cbc6b1ca/AllergyIntolerance?patient=1316024&amp;status=active,unconfirmed,confirmed&amp;_format=json"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hapifhir.io/index.html" TargetMode="External"/><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hyperlink" Target="http://hl7.org/fhir/DSTU2/valueset-allergy-intolerance-status.html" TargetMode="External"/><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hyperlink" Target="https://fhir-open.sandboxcerner.com/dstu2/0b8a0111-e8e6-4c26-a91c-5069cbc6b1ca/MedicationOrder?patient=1316024&amp;status=active,on-hold&amp;_format=json" TargetMode="Externa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dicationOrder?patient=1316024&amp;-pageContext=1184038_1184051_1316024_1_1&amp;-pageDirection=NEXT&amp;_format=json" TargetMode="External"/><Relationship Id="rId2" Type="http://schemas.openxmlformats.org/officeDocument/2006/relationships/hyperlink" Target="https://fhir-open.sandboxcerner.com/dstu2/0b8a0111-e8e6-4c26-a91c-5069cbc6b1ca/MedicationOrder?patient=1316024&amp;-pageContext=69235486_69247022_1316024_2042017_1&amp;-pageDirection=NEXT&amp;_format=json" TargetMode="Externa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hl7.org/fhir/dstu2/medicationorder.html#bnr" TargetMode="Externa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hyperlink" Target="https://fhir-open.sandboxcerner.com/dstu2/0b8a0111-e8e6-4c26-a91c-5069cbc6b1ca/Patient?identifier=urn:oid:1.1.1.1.1.1|10000363&amp;_format=json" TargetMode="Externa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hyperlink" Target="http://hl7.org/fhir/dstu2/extensibility.html" TargetMode="External"/><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hyperlink" Target="http://hl7.org/fhir/dstu2/extension-patient-birthtime.html"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hyperlink" Target="http://hl7.org/fhir/dstu2/conformance.html"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hl7.org/fhir/directory.html" TargetMode="Externa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hyperlink" Target="https://fhir.cerner.com/millennium/dstu2/individuals/patient/#extensions" TargetMode="External"/><Relationship Id="rId2" Type="http://schemas.openxmlformats.org/officeDocument/2006/relationships/hyperlink" Target="http://fhir.cerner.com/dstu2/patient/#extensions" TargetMode="Externa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Patient?identifier=urn:oid:1.1.1.1.1.1|10000363&amp;_format=json"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fhir-open.sandboxcerner.com/dstu2/0b8a0111-e8e6-4c26-a91c-5069cbc6b1ca/metadata?_format=json" TargetMode="Externa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hl7.org/fhir/dstu2/conformance.html" TargetMode="Externa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hyperlink" Target="http://hl7.org/fhir/dstu2/profiling.html"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hyperlink" Target="http://hl7.org/fhir/dstu2/daf/daf-condition.html"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92.xml.rels><?xml version="1.0" encoding="UTF-8" standalone="yes"?>
<Relationships xmlns="http://schemas.openxmlformats.org/package/2006/relationships"><Relationship Id="rId3" Type="http://schemas.openxmlformats.org/officeDocument/2006/relationships/hyperlink" Target="http://hl7.org/fhir/dstu2/iglist.html" TargetMode="External"/><Relationship Id="rId2" Type="http://schemas.openxmlformats.org/officeDocument/2006/relationships/hyperlink" Target="http://www.fhir.org/guides/argonaut/r2/" TargetMode="Externa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Observation?patient=4342010&amp;code=http://loinc.org|8480-6,http://loinc.org|8462-4&amp;_format=json"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fhir-open.sandboxcerner.com/dstu2/0b8a0111-e8e6-4c26-a91c-5069cbc6b1ca/Observation?patient=4342010&amp;code=http://loinc.org|55284-4&amp;_format=json"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 Id="rId4" Type="http://schemas.openxmlformats.org/officeDocument/2006/relationships/hyperlink" Target="http://hl7.org/fhir/dstu2/observation.html"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fhir.cerner.com/millennium/dstu2/diagnostic/observation/#parameters" TargetMode="External"/><Relationship Id="rId2" Type="http://schemas.openxmlformats.org/officeDocument/2006/relationships/hyperlink" Target="http://fhir.cerner.com/dstu2/observation/" TargetMode="External"/><Relationship Id="rId1" Type="http://schemas.openxmlformats.org/officeDocument/2006/relationships/slideLayout" Target="../slideLayouts/slideLayout3.xml"/><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39879" y="10219506"/>
            <a:ext cx="14795502" cy="834328"/>
          </a:xfrm>
        </p:spPr>
        <p:txBody>
          <a:bodyPr/>
          <a:lstStyle/>
          <a:p>
            <a:r>
              <a:rPr lang="en-US" dirty="0"/>
              <a:t>Brian Heits</a:t>
            </a:r>
          </a:p>
        </p:txBody>
      </p:sp>
      <p:sp>
        <p:nvSpPr>
          <p:cNvPr id="3" name="Text Placeholder 2"/>
          <p:cNvSpPr>
            <a:spLocks noGrp="1"/>
          </p:cNvSpPr>
          <p:nvPr>
            <p:ph type="body" sz="quarter" idx="12"/>
          </p:nvPr>
        </p:nvSpPr>
        <p:spPr>
          <a:xfrm>
            <a:off x="1539879" y="11203843"/>
            <a:ext cx="14795502" cy="574514"/>
          </a:xfrm>
        </p:spPr>
        <p:txBody>
          <a:bodyPr/>
          <a:lstStyle/>
          <a:p>
            <a:r>
              <a:rPr lang="en-US" dirty="0"/>
              <a:t>Associate Lead Software Engineer – Edge Professional Services</a:t>
            </a:r>
          </a:p>
        </p:txBody>
      </p:sp>
      <p:sp>
        <p:nvSpPr>
          <p:cNvPr id="4" name="Text Placeholder 3"/>
          <p:cNvSpPr>
            <a:spLocks noGrp="1"/>
          </p:cNvSpPr>
          <p:nvPr>
            <p:ph type="body" sz="quarter" idx="13"/>
          </p:nvPr>
        </p:nvSpPr>
        <p:spPr>
          <a:xfrm>
            <a:off x="1539879" y="12049113"/>
            <a:ext cx="14795502" cy="574514"/>
          </a:xfrm>
        </p:spPr>
        <p:txBody>
          <a:bodyPr/>
          <a:lstStyle/>
          <a:p>
            <a:r>
              <a:rPr lang="en-US"/>
              <a:t>May 6-9</a:t>
            </a:r>
            <a:r>
              <a:rPr lang="en-US" baseline="30000"/>
              <a:t>th</a:t>
            </a:r>
            <a:r>
              <a:rPr lang="en-US" dirty="0"/>
              <a:t>, 2019</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01" y="4915329"/>
            <a:ext cx="12573006" cy="4247998"/>
          </a:xfrm>
          <a:prstGeom prst="rect">
            <a:avLst/>
          </a:prstGeom>
        </p:spPr>
      </p:pic>
    </p:spTree>
    <p:extLst>
      <p:ext uri="{BB962C8B-B14F-4D97-AF65-F5344CB8AC3E}">
        <p14:creationId xmlns:p14="http://schemas.microsoft.com/office/powerpoint/2010/main" val="393840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6070599" y="11048999"/>
            <a:ext cx="12242801"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Latest Millennium Production: DSTU2/1.0.2</a:t>
            </a:r>
          </a:p>
        </p:txBody>
      </p:sp>
      <p:sp>
        <p:nvSpPr>
          <p:cNvPr id="232" name="Shape 232"/>
          <p:cNvSpPr/>
          <p:nvPr/>
        </p:nvSpPr>
        <p:spPr>
          <a:xfrm>
            <a:off x="521106" y="12674549"/>
            <a:ext cx="786433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https://fhir.cerner.com/millennium/dstu2/</a:t>
            </a:r>
            <a:endParaRPr u="sng" dirty="0">
              <a:hlinkClick r:id="rId2"/>
            </a:endParaRPr>
          </a:p>
        </p:txBody>
      </p:sp>
      <p:pic>
        <p:nvPicPr>
          <p:cNvPr id="2" name="Picture 1">
            <a:extLst>
              <a:ext uri="{FF2B5EF4-FFF2-40B4-BE49-F238E27FC236}">
                <a16:creationId xmlns:a16="http://schemas.microsoft.com/office/drawing/2014/main" id="{327DC80D-BBA1-4BC7-8A74-609D93D655D3}"/>
              </a:ext>
            </a:extLst>
          </p:cNvPr>
          <p:cNvPicPr>
            <a:picLocks noChangeAspect="1"/>
          </p:cNvPicPr>
          <p:nvPr/>
        </p:nvPicPr>
        <p:blipFill>
          <a:blip r:embed="rId4"/>
          <a:stretch>
            <a:fillRect/>
          </a:stretch>
        </p:blipFill>
        <p:spPr>
          <a:xfrm>
            <a:off x="3653289" y="587964"/>
            <a:ext cx="19857008" cy="9759460"/>
          </a:xfrm>
          <a:prstGeom prst="rect">
            <a:avLst/>
          </a:prstGeom>
        </p:spPr>
      </p:pic>
      <p:sp>
        <p:nvSpPr>
          <p:cNvPr id="230" name="Shape 230"/>
          <p:cNvSpPr/>
          <p:nvPr/>
        </p:nvSpPr>
        <p:spPr>
          <a:xfrm>
            <a:off x="1350107" y="7357946"/>
            <a:ext cx="19857008" cy="3130154"/>
          </a:xfrm>
          <a:prstGeom prst="ellipse">
            <a:avLst/>
          </a:prstGeom>
          <a:ln w="63500">
            <a:solidFill>
              <a:schemeClr val="accent1"/>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prstGeom prst="rect">
            <a:avLst/>
          </a:prstGeom>
        </p:spPr>
        <p:txBody>
          <a:bodyPr/>
          <a:lstStyle/>
          <a:p>
            <a:r>
              <a:t>Exercise 11</a:t>
            </a:r>
          </a:p>
        </p:txBody>
      </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prstGeom prst="rect">
            <a:avLst/>
          </a:prstGeom>
        </p:spPr>
        <p:txBody>
          <a:bodyPr/>
          <a:lstStyle/>
          <a:p>
            <a:r>
              <a:rPr dirty="0"/>
              <a:t>Exercise 11</a:t>
            </a:r>
          </a:p>
        </p:txBody>
      </p:sp>
      <p:sp>
        <p:nvSpPr>
          <p:cNvPr id="578" name="Shape 578"/>
          <p:cNvSpPr>
            <a:spLocks noGrp="1"/>
          </p:cNvSpPr>
          <p:nvPr>
            <p:ph type="body" idx="1"/>
          </p:nvPr>
        </p:nvSpPr>
        <p:spPr>
          <a:prstGeom prst="rect">
            <a:avLst/>
          </a:prstGeom>
        </p:spPr>
        <p:txBody>
          <a:bodyPr/>
          <a:lstStyle/>
          <a:p>
            <a:r>
              <a:rPr dirty="0"/>
              <a:t>Is Fred Smart</a:t>
            </a:r>
            <a:r>
              <a:rPr lang="en-US" dirty="0"/>
              <a:t> (id = 4478007)</a:t>
            </a:r>
            <a:r>
              <a:rPr dirty="0"/>
              <a:t> currently taking insulin?</a:t>
            </a:r>
            <a:endParaRPr lang="en-US" dirty="0"/>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prstGeom prst="rect">
            <a:avLst/>
          </a:prstGeom>
        </p:spPr>
        <p:txBody>
          <a:bodyPr/>
          <a:lstStyle/>
          <a:p>
            <a:r>
              <a:t>Exercise 11: Answer</a:t>
            </a:r>
          </a:p>
        </p:txBody>
      </p:sp>
      <p:sp>
        <p:nvSpPr>
          <p:cNvPr id="581" name="Shape 581"/>
          <p:cNvSpPr>
            <a:spLocks noGrp="1"/>
          </p:cNvSpPr>
          <p:nvPr>
            <p:ph type="body" idx="1"/>
          </p:nvPr>
        </p:nvSpPr>
        <p:spPr>
          <a:prstGeom prst="rect">
            <a:avLst/>
          </a:prstGeom>
        </p:spPr>
        <p:txBody>
          <a:bodyPr/>
          <a:lstStyle/>
          <a:p>
            <a:r>
              <a:rPr dirty="0"/>
              <a:t>Answer: Yes</a:t>
            </a:r>
          </a:p>
          <a:p>
            <a:r>
              <a:rPr dirty="0"/>
              <a:t>GET </a:t>
            </a:r>
            <a:r>
              <a:rPr dirty="0">
                <a:hlinkClick r:id="rId2"/>
              </a:rPr>
              <a:t>https://fhir-open.sandboxcerner.com/dstu2/0b8a0111-e8e6-4c26-a91c-5069cbc6b1ca/MedicationStatement?patient=4478007&amp;_format=json</a:t>
            </a:r>
            <a:endParaRPr dirty="0"/>
          </a:p>
          <a:p>
            <a:r>
              <a:rPr dirty="0"/>
              <a:t>GET </a:t>
            </a:r>
            <a:r>
              <a:rPr u="sng" dirty="0">
                <a:hlinkClick r:id="rId3"/>
              </a:rPr>
              <a:t>https://fhir-open.sandboxcerner.com/dstu2/0b8a0111-e8e6-4c26-a91c-5069cbc6b1ca/MedicationOrder?patient=4478007&amp;_format=json</a:t>
            </a:r>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p:cNvSpPr>
          <p:nvPr>
            <p:ph type="title"/>
          </p:nvPr>
        </p:nvSpPr>
        <p:spPr>
          <a:prstGeom prst="rect">
            <a:avLst/>
          </a:prstGeom>
        </p:spPr>
        <p:txBody>
          <a:bodyPr/>
          <a:lstStyle/>
          <a:p>
            <a:r>
              <a:t>Exercise 12</a:t>
            </a:r>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title"/>
          </p:nvPr>
        </p:nvSpPr>
        <p:spPr>
          <a:prstGeom prst="rect">
            <a:avLst/>
          </a:prstGeom>
        </p:spPr>
        <p:txBody>
          <a:bodyPr/>
          <a:lstStyle/>
          <a:p>
            <a:r>
              <a:t>Exercise 12</a:t>
            </a:r>
          </a:p>
        </p:txBody>
      </p:sp>
      <p:sp>
        <p:nvSpPr>
          <p:cNvPr id="586" name="Shape 586"/>
          <p:cNvSpPr>
            <a:spLocks noGrp="1"/>
          </p:cNvSpPr>
          <p:nvPr>
            <p:ph type="body" idx="1"/>
          </p:nvPr>
        </p:nvSpPr>
        <p:spPr>
          <a:prstGeom prst="rect">
            <a:avLst/>
          </a:prstGeom>
        </p:spPr>
        <p:txBody>
          <a:bodyPr/>
          <a:lstStyle/>
          <a:p>
            <a:r>
              <a:rPr dirty="0"/>
              <a:t>Wh</a:t>
            </a:r>
            <a:r>
              <a:rPr lang="en-US" dirty="0"/>
              <a:t>o</a:t>
            </a:r>
            <a:r>
              <a:rPr dirty="0"/>
              <a:t> has a pacemaker</a:t>
            </a:r>
            <a:r>
              <a:rPr lang="en-US" dirty="0"/>
              <a:t> (</a:t>
            </a:r>
            <a:r>
              <a:rPr lang="en-US" dirty="0" err="1"/>
              <a:t>ie</a:t>
            </a:r>
            <a:r>
              <a:rPr lang="en-US" dirty="0"/>
              <a:t>. Medtronic </a:t>
            </a:r>
            <a:r>
              <a:rPr lang="en-US" dirty="0" err="1"/>
              <a:t>Advisa</a:t>
            </a:r>
            <a:r>
              <a:rPr lang="en-US" dirty="0"/>
              <a:t> MRI </a:t>
            </a:r>
            <a:r>
              <a:rPr lang="en-US" dirty="0" err="1"/>
              <a:t>SureScan</a:t>
            </a:r>
            <a:r>
              <a:rPr lang="en-US" dirty="0"/>
              <a:t>)</a:t>
            </a:r>
            <a:r>
              <a:rPr dirty="0"/>
              <a:t>: Fred Smart</a:t>
            </a:r>
            <a:r>
              <a:rPr lang="en-US" dirty="0"/>
              <a:t> (id = 4478007)</a:t>
            </a:r>
            <a:r>
              <a:rPr dirty="0"/>
              <a:t> or Tim Peters</a:t>
            </a:r>
            <a:r>
              <a:rPr lang="en-US" dirty="0"/>
              <a:t> (id = 1316024)</a:t>
            </a:r>
            <a:r>
              <a:rPr dirty="0"/>
              <a:t>?</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a:prstGeom prst="rect">
            <a:avLst/>
          </a:prstGeom>
        </p:spPr>
        <p:txBody>
          <a:bodyPr/>
          <a:lstStyle/>
          <a:p>
            <a:r>
              <a:t>Exercise 12: Answer</a:t>
            </a:r>
          </a:p>
        </p:txBody>
      </p:sp>
      <p:sp>
        <p:nvSpPr>
          <p:cNvPr id="589" name="Shape 589"/>
          <p:cNvSpPr>
            <a:spLocks noGrp="1"/>
          </p:cNvSpPr>
          <p:nvPr>
            <p:ph type="body" idx="1"/>
          </p:nvPr>
        </p:nvSpPr>
        <p:spPr>
          <a:prstGeom prst="rect">
            <a:avLst/>
          </a:prstGeom>
        </p:spPr>
        <p:txBody>
          <a:bodyPr/>
          <a:lstStyle/>
          <a:p>
            <a:r>
              <a:rPr dirty="0"/>
              <a:t>Fred</a:t>
            </a:r>
          </a:p>
          <a:p>
            <a:r>
              <a:rPr dirty="0"/>
              <a:t>GET </a:t>
            </a:r>
            <a:r>
              <a:rPr u="sng" dirty="0">
                <a:hlinkClick r:id="rId2"/>
              </a:rPr>
              <a:t>https://fhir-open.sandboxcerner.com/dstu2/0b8a0111-e8e6-4c26-a91c-5069cbc6b1ca/Device?patient=4478007&amp;_format=json</a:t>
            </a:r>
            <a:r>
              <a:rPr dirty="0"/>
              <a:t> </a:t>
            </a:r>
          </a:p>
          <a:p>
            <a:pPr lvl="1"/>
            <a:r>
              <a:rPr dirty="0"/>
              <a:t>and possibly Google (Medtronic </a:t>
            </a:r>
            <a:r>
              <a:rPr dirty="0" err="1"/>
              <a:t>Advisa</a:t>
            </a:r>
            <a:r>
              <a:rPr dirty="0"/>
              <a:t> MRI </a:t>
            </a:r>
            <a:r>
              <a:rPr dirty="0" err="1"/>
              <a:t>SureScan</a:t>
            </a:r>
            <a:r>
              <a:rPr dirty="0"/>
              <a:t>)</a:t>
            </a:r>
          </a:p>
          <a:p>
            <a:r>
              <a:rPr dirty="0"/>
              <a:t>GET </a:t>
            </a:r>
            <a:r>
              <a:rPr u="sng" dirty="0">
                <a:hlinkClick r:id="rId3"/>
              </a:rPr>
              <a:t>https://fhir-open.sandboxcerner.com/dstu2/0b8a0111-e8e6-4c26-a91c-5069cbc6b1ca/Device?patient=1316024&amp;_format=json</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p:cNvSpPr>
          <p:nvPr>
            <p:ph type="title"/>
          </p:nvPr>
        </p:nvSpPr>
        <p:spPr>
          <a:prstGeom prst="rect">
            <a:avLst/>
          </a:prstGeom>
        </p:spPr>
        <p:txBody>
          <a:bodyPr/>
          <a:lstStyle/>
          <a:p>
            <a:r>
              <a:t>Exercise 13</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title"/>
          </p:nvPr>
        </p:nvSpPr>
        <p:spPr>
          <a:prstGeom prst="rect">
            <a:avLst/>
          </a:prstGeom>
        </p:spPr>
        <p:txBody>
          <a:bodyPr/>
          <a:lstStyle/>
          <a:p>
            <a:r>
              <a:t>Exercise 13</a:t>
            </a:r>
          </a:p>
        </p:txBody>
      </p:sp>
      <p:sp>
        <p:nvSpPr>
          <p:cNvPr id="594" name="Shape 594"/>
          <p:cNvSpPr>
            <a:spLocks noGrp="1"/>
          </p:cNvSpPr>
          <p:nvPr>
            <p:ph type="body" idx="1"/>
          </p:nvPr>
        </p:nvSpPr>
        <p:spPr>
          <a:prstGeom prst="rect">
            <a:avLst/>
          </a:prstGeom>
        </p:spPr>
        <p:txBody>
          <a:bodyPr/>
          <a:lstStyle/>
          <a:p>
            <a:r>
              <a:rPr dirty="0"/>
              <a:t>Who is patient Tim Peter’s</a:t>
            </a:r>
            <a:r>
              <a:rPr lang="en-US" dirty="0"/>
              <a:t> (id = 1316024)</a:t>
            </a:r>
            <a:r>
              <a:rPr dirty="0"/>
              <a:t> son?</a:t>
            </a:r>
            <a:endParaRPr lang="en-US" dirty="0"/>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prstGeom prst="rect">
            <a:avLst/>
          </a:prstGeom>
        </p:spPr>
        <p:txBody>
          <a:bodyPr/>
          <a:lstStyle/>
          <a:p>
            <a:r>
              <a:t>Exercise 13: Answer</a:t>
            </a:r>
          </a:p>
        </p:txBody>
      </p:sp>
      <p:sp>
        <p:nvSpPr>
          <p:cNvPr id="597" name="Shape 597"/>
          <p:cNvSpPr>
            <a:spLocks noGrp="1"/>
          </p:cNvSpPr>
          <p:nvPr>
            <p:ph type="body" idx="1"/>
          </p:nvPr>
        </p:nvSpPr>
        <p:spPr>
          <a:prstGeom prst="rect">
            <a:avLst/>
          </a:prstGeom>
        </p:spPr>
        <p:txBody>
          <a:bodyPr/>
          <a:lstStyle/>
          <a:p>
            <a:r>
              <a:rPr dirty="0"/>
              <a:t>Answer: Cooper, Timothy</a:t>
            </a:r>
          </a:p>
          <a:p>
            <a:r>
              <a:rPr dirty="0"/>
              <a:t>GET </a:t>
            </a:r>
            <a:r>
              <a:rPr u="sng" dirty="0">
                <a:hlinkClick r:id="rId2"/>
              </a:rPr>
              <a:t>https://fhir-open.sandboxcerner.com/dstu2/0b8a0111-e8e6-4c26-a91c-5069cbc6b1ca/RelatedPerson?patient=1316024&amp;_format=json</a:t>
            </a:r>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9" name="pasted-image.png"/>
          <p:cNvPicPr>
            <a:picLocks noChangeAspect="1"/>
          </p:cNvPicPr>
          <p:nvPr/>
        </p:nvPicPr>
        <p:blipFill>
          <a:blip r:embed="rId2">
            <a:extLst/>
          </a:blip>
          <a:stretch>
            <a:fillRect/>
          </a:stretch>
        </p:blipFill>
        <p:spPr>
          <a:xfrm>
            <a:off x="5826903" y="762325"/>
            <a:ext cx="12730194" cy="12191350"/>
          </a:xfrm>
          <a:prstGeom prst="rect">
            <a:avLst/>
          </a:prstGeom>
          <a:ln w="12700">
            <a:miter lim="400000"/>
          </a:ln>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43" name="Shape 243"/>
          <p:cNvSpPr/>
          <p:nvPr/>
        </p:nvSpPr>
        <p:spPr>
          <a:xfrm>
            <a:off x="9020894" y="6197599"/>
            <a:ext cx="659621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Data Types</a:t>
            </a:r>
          </a:p>
        </p:txBody>
      </p:sp>
      <p:sp>
        <p:nvSpPr>
          <p:cNvPr id="244" name="Shape 24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prstGeom prst="rect">
            <a:avLst/>
          </a:prstGeom>
        </p:spPr>
        <p:txBody>
          <a:bodyPr/>
          <a:lstStyle/>
          <a:p>
            <a:r>
              <a:t>Exercise 14</a:t>
            </a:r>
          </a:p>
        </p:txBody>
      </p:sp>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ape 603"/>
          <p:cNvSpPr>
            <a:spLocks noGrp="1"/>
          </p:cNvSpPr>
          <p:nvPr>
            <p:ph type="title"/>
          </p:nvPr>
        </p:nvSpPr>
        <p:spPr>
          <a:prstGeom prst="rect">
            <a:avLst/>
          </a:prstGeom>
        </p:spPr>
        <p:txBody>
          <a:bodyPr/>
          <a:lstStyle/>
          <a:p>
            <a:r>
              <a:t>Exercise 14</a:t>
            </a:r>
          </a:p>
        </p:txBody>
      </p:sp>
      <p:sp>
        <p:nvSpPr>
          <p:cNvPr id="604" name="Shape 604"/>
          <p:cNvSpPr>
            <a:spLocks noGrp="1"/>
          </p:cNvSpPr>
          <p:nvPr>
            <p:ph type="body" idx="1"/>
          </p:nvPr>
        </p:nvSpPr>
        <p:spPr>
          <a:prstGeom prst="rect">
            <a:avLst/>
          </a:prstGeom>
        </p:spPr>
        <p:txBody>
          <a:bodyPr/>
          <a:lstStyle/>
          <a:p>
            <a:r>
              <a:rPr dirty="0"/>
              <a:t>What happens when you query </a:t>
            </a:r>
            <a:r>
              <a:rPr dirty="0" err="1"/>
              <a:t>MedicationStatement</a:t>
            </a:r>
            <a:r>
              <a:rPr dirty="0"/>
              <a:t> for Joe Smart</a:t>
            </a:r>
            <a:r>
              <a:rPr lang="en-US" dirty="0"/>
              <a:t> (id = 4342010)</a:t>
            </a:r>
            <a:r>
              <a:rPr dirty="0"/>
              <a:t> and filter by a status of draft? Why?</a:t>
            </a:r>
            <a:endParaRPr lang="en-US" dirty="0"/>
          </a:p>
        </p:txBody>
      </p:sp>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Shape 606"/>
          <p:cNvSpPr>
            <a:spLocks noGrp="1"/>
          </p:cNvSpPr>
          <p:nvPr>
            <p:ph type="title"/>
          </p:nvPr>
        </p:nvSpPr>
        <p:spPr>
          <a:prstGeom prst="rect">
            <a:avLst/>
          </a:prstGeom>
        </p:spPr>
        <p:txBody>
          <a:bodyPr/>
          <a:lstStyle/>
          <a:p>
            <a:r>
              <a:t>Exercise 14: Answer</a:t>
            </a:r>
          </a:p>
        </p:txBody>
      </p:sp>
      <p:sp>
        <p:nvSpPr>
          <p:cNvPr id="607" name="Shape 607"/>
          <p:cNvSpPr>
            <a:spLocks noGrp="1"/>
          </p:cNvSpPr>
          <p:nvPr>
            <p:ph type="body" idx="1"/>
          </p:nvPr>
        </p:nvSpPr>
        <p:spPr>
          <a:prstGeom prst="rect">
            <a:avLst/>
          </a:prstGeom>
        </p:spPr>
        <p:txBody>
          <a:bodyPr/>
          <a:lstStyle/>
          <a:p>
            <a:r>
              <a:rPr dirty="0"/>
              <a:t>Answer: An error (400), because draft isn’t in the value set</a:t>
            </a:r>
          </a:p>
          <a:p>
            <a:r>
              <a:rPr dirty="0"/>
              <a:t>GET </a:t>
            </a:r>
            <a:r>
              <a:rPr u="sng" dirty="0">
                <a:hlinkClick r:id="rId2"/>
              </a:rPr>
              <a:t>https://fhir-open.sandboxcerner.com/dstu2/0b8a0111-e8e6-4c26-a91c-5069cbc6b1ca/MedicationStatement?patient=4342010&amp;status=draft&amp;_format=json</a:t>
            </a:r>
          </a:p>
          <a:p>
            <a:r>
              <a:rPr lang="en-US" u="sng" dirty="0">
                <a:hlinkClick r:id="rId3"/>
              </a:rPr>
              <a:t>https://fhir.cerner.com/millennium/dstu2/medications/medication-statement/#terminology-bindings</a:t>
            </a:r>
            <a:endParaRPr u="sng" dirty="0">
              <a:hlinkClick r:id="rId4"/>
            </a:endParaRPr>
          </a:p>
        </p:txBody>
      </p:sp>
    </p:spTree>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9" name="pasted-image.png"/>
          <p:cNvPicPr>
            <a:picLocks noChangeAspect="1"/>
          </p:cNvPicPr>
          <p:nvPr/>
        </p:nvPicPr>
        <p:blipFill>
          <a:blip r:embed="rId2">
            <a:extLst/>
          </a:blip>
          <a:stretch>
            <a:fillRect/>
          </a:stretch>
        </p:blipFill>
        <p:spPr>
          <a:xfrm>
            <a:off x="1295400" y="4102100"/>
            <a:ext cx="21793200" cy="5511800"/>
          </a:xfrm>
          <a:prstGeom prst="rect">
            <a:avLst/>
          </a:prstGeom>
          <a:ln w="12700">
            <a:miter lim="400000"/>
          </a:ln>
        </p:spPr>
      </p:pic>
      <p:sp>
        <p:nvSpPr>
          <p:cNvPr id="610" name="Shape 610"/>
          <p:cNvSpPr/>
          <p:nvPr/>
        </p:nvSpPr>
        <p:spPr>
          <a:xfrm>
            <a:off x="269251" y="12661368"/>
            <a:ext cx="19135091"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u="sng">
                <a:hlinkClick r:id="rId3"/>
              </a:defRPr>
            </a:lvl1pPr>
          </a:lstStyle>
          <a:p>
            <a:pPr>
              <a:defRPr u="none"/>
            </a:pPr>
            <a:r>
              <a:rPr u="sng">
                <a:hlinkClick r:id="rId3"/>
              </a:rPr>
              <a:t>http://hl7.org/fhir/DSTU2/valueset-medication-statement-status.html</a:t>
            </a:r>
          </a:p>
        </p:txBody>
      </p:sp>
    </p:spTree>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2" name="pasted-image.png"/>
          <p:cNvPicPr>
            <a:picLocks noChangeAspect="1"/>
          </p:cNvPicPr>
          <p:nvPr/>
        </p:nvPicPr>
        <p:blipFill>
          <a:blip r:embed="rId2">
            <a:extLst/>
          </a:blip>
          <a:stretch>
            <a:fillRect/>
          </a:stretch>
        </p:blipFill>
        <p:spPr>
          <a:xfrm>
            <a:off x="170347" y="298572"/>
            <a:ext cx="24384001" cy="5428892"/>
          </a:xfrm>
          <a:prstGeom prst="rect">
            <a:avLst/>
          </a:prstGeom>
          <a:ln w="12700">
            <a:miter lim="400000"/>
          </a:ln>
        </p:spPr>
      </p:pic>
      <p:pic>
        <p:nvPicPr>
          <p:cNvPr id="613" name="pasted-image.png"/>
          <p:cNvPicPr>
            <a:picLocks noChangeAspect="1"/>
          </p:cNvPicPr>
          <p:nvPr/>
        </p:nvPicPr>
        <p:blipFill>
          <a:blip r:embed="rId3">
            <a:extLst/>
          </a:blip>
          <a:stretch>
            <a:fillRect/>
          </a:stretch>
        </p:blipFill>
        <p:spPr>
          <a:xfrm>
            <a:off x="6464300" y="215900"/>
            <a:ext cx="11455400" cy="13284200"/>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 grpId="1" animBg="1" advAuto="0"/>
      <p:bldP spid="613" grpId="2"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812800" y="317500"/>
            <a:ext cx="23114000" cy="2006600"/>
          </a:xfrm>
          <a:prstGeom prst="rect">
            <a:avLst/>
          </a:prstGeom>
        </p:spPr>
        <p:txBody>
          <a:bodyPr/>
          <a:lstStyle/>
          <a:p>
            <a:r>
              <a:rPr dirty="0"/>
              <a:t>Primitive Types</a:t>
            </a:r>
          </a:p>
        </p:txBody>
      </p:sp>
      <p:pic>
        <p:nvPicPr>
          <p:cNvPr id="247" name="pasted-image.png"/>
          <p:cNvPicPr>
            <a:picLocks noChangeAspect="1"/>
          </p:cNvPicPr>
          <p:nvPr/>
        </p:nvPicPr>
        <p:blipFill>
          <a:blip r:embed="rId2">
            <a:extLst/>
          </a:blip>
          <a:stretch>
            <a:fillRect/>
          </a:stretch>
        </p:blipFill>
        <p:spPr>
          <a:xfrm>
            <a:off x="2857500" y="3098800"/>
            <a:ext cx="18669000" cy="7518400"/>
          </a:xfrm>
          <a:prstGeom prst="rect">
            <a:avLst/>
          </a:prstGeom>
          <a:ln w="12700">
            <a:miter lim="400000"/>
          </a:ln>
        </p:spPr>
      </p:pic>
      <p:sp>
        <p:nvSpPr>
          <p:cNvPr id="248" name="Shape 248"/>
          <p:cNvSpPr/>
          <p:nvPr/>
        </p:nvSpPr>
        <p:spPr>
          <a:xfrm>
            <a:off x="-1447483" y="12738100"/>
            <a:ext cx="13736201" cy="635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3500" u="sng">
                <a:hlinkClick r:id="rId3"/>
              </a:defRPr>
            </a:lvl1pPr>
          </a:lstStyle>
          <a:p>
            <a:pPr>
              <a:defRPr u="none"/>
            </a:pPr>
            <a:r>
              <a:rPr u="sng" dirty="0">
                <a:hlinkClick r:id="rId3"/>
              </a:rPr>
              <a:t>http://hl7.org/fhir/dstu2/datatypes.html#primitive</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rPr dirty="0"/>
              <a:t>Surprises</a:t>
            </a:r>
          </a:p>
        </p:txBody>
      </p:sp>
      <p:sp>
        <p:nvSpPr>
          <p:cNvPr id="251" name="Shape 251"/>
          <p:cNvSpPr>
            <a:spLocks noGrp="1"/>
          </p:cNvSpPr>
          <p:nvPr>
            <p:ph type="body" idx="1"/>
          </p:nvPr>
        </p:nvSpPr>
        <p:spPr>
          <a:prstGeom prst="rect">
            <a:avLst/>
          </a:prstGeom>
        </p:spPr>
        <p:txBody>
          <a:bodyPr/>
          <a:lstStyle/>
          <a:p>
            <a:r>
              <a:rPr dirty="0"/>
              <a:t>Decimal: 1.01, 1.010</a:t>
            </a:r>
          </a:p>
          <a:p>
            <a:r>
              <a:rPr dirty="0"/>
              <a:t>Instant vs </a:t>
            </a:r>
            <a:r>
              <a:rPr dirty="0" err="1"/>
              <a:t>DateTime</a:t>
            </a:r>
            <a:endParaRPr dirty="0"/>
          </a:p>
          <a:p>
            <a:r>
              <a:rPr dirty="0" err="1"/>
              <a:t>DateTime</a:t>
            </a:r>
            <a:r>
              <a:rPr dirty="0"/>
              <a:t> vs Date vs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35000" y="228600"/>
            <a:ext cx="23114000" cy="2006600"/>
          </a:xfrm>
          <a:prstGeom prst="rect">
            <a:avLst/>
          </a:prstGeom>
        </p:spPr>
        <p:txBody>
          <a:bodyPr/>
          <a:lstStyle/>
          <a:p>
            <a:r>
              <a:t>Complex Types</a:t>
            </a:r>
          </a:p>
        </p:txBody>
      </p:sp>
      <p:pic>
        <p:nvPicPr>
          <p:cNvPr id="256" name="pasted-image.png"/>
          <p:cNvPicPr>
            <a:picLocks noChangeAspect="1"/>
          </p:cNvPicPr>
          <p:nvPr/>
        </p:nvPicPr>
        <p:blipFill>
          <a:blip r:embed="rId2">
            <a:extLst/>
          </a:blip>
          <a:stretch>
            <a:fillRect/>
          </a:stretch>
        </p:blipFill>
        <p:spPr>
          <a:xfrm>
            <a:off x="6548857" y="2209800"/>
            <a:ext cx="11286287" cy="10695802"/>
          </a:xfrm>
          <a:prstGeom prst="rect">
            <a:avLst/>
          </a:prstGeom>
          <a:ln w="12700">
            <a:miter lim="400000"/>
          </a:ln>
        </p:spPr>
      </p:pic>
      <p:sp>
        <p:nvSpPr>
          <p:cNvPr id="257" name="Shape 257"/>
          <p:cNvSpPr/>
          <p:nvPr/>
        </p:nvSpPr>
        <p:spPr>
          <a:xfrm>
            <a:off x="394589" y="12915900"/>
            <a:ext cx="9624823" cy="6350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http://hl7.org/fhir/dstu2/datatypes.html#complex</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635000" y="274380"/>
            <a:ext cx="23114000" cy="2006601"/>
          </a:xfrm>
          <a:prstGeom prst="rect">
            <a:avLst/>
          </a:prstGeom>
        </p:spPr>
        <p:txBody>
          <a:bodyPr/>
          <a:lstStyle/>
          <a:p>
            <a:r>
              <a:t>Code Systems</a:t>
            </a:r>
          </a:p>
        </p:txBody>
      </p:sp>
      <p:sp>
        <p:nvSpPr>
          <p:cNvPr id="260" name="Shape 260"/>
          <p:cNvSpPr/>
          <p:nvPr/>
        </p:nvSpPr>
        <p:spPr>
          <a:xfrm>
            <a:off x="158758" y="12673003"/>
            <a:ext cx="10341357"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http://hl7.org/fhir/dstu2/datatypes.html#codesystem</a:t>
            </a:r>
          </a:p>
        </p:txBody>
      </p:sp>
      <p:pic>
        <p:nvPicPr>
          <p:cNvPr id="261" name="pasted-image.png"/>
          <p:cNvPicPr>
            <a:picLocks noChangeAspect="1"/>
          </p:cNvPicPr>
          <p:nvPr/>
        </p:nvPicPr>
        <p:blipFill>
          <a:blip r:embed="rId4">
            <a:extLst/>
          </a:blip>
          <a:stretch>
            <a:fillRect/>
          </a:stretch>
        </p:blipFill>
        <p:spPr>
          <a:xfrm>
            <a:off x="-251880" y="3949475"/>
            <a:ext cx="24887760" cy="7055034"/>
          </a:xfrm>
          <a:prstGeom prst="rect">
            <a:avLst/>
          </a:prstGeom>
          <a:ln w="12700">
            <a:miter lim="400000"/>
          </a:ln>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p>
            <a:r>
              <a:t>Formats</a:t>
            </a:r>
          </a:p>
        </p:txBody>
      </p:sp>
      <p:sp>
        <p:nvSpPr>
          <p:cNvPr id="266" name="Shape 266"/>
          <p:cNvSpPr>
            <a:spLocks noGrp="1"/>
          </p:cNvSpPr>
          <p:nvPr>
            <p:ph type="body" idx="1"/>
          </p:nvPr>
        </p:nvSpPr>
        <p:spPr>
          <a:prstGeom prst="rect">
            <a:avLst/>
          </a:prstGeom>
        </p:spPr>
        <p:txBody>
          <a:bodyPr/>
          <a:lstStyle/>
          <a:p>
            <a:r>
              <a:t>JSON and/or XML</a:t>
            </a:r>
          </a:p>
          <a:p>
            <a:r>
              <a:t>Via Accept or Content-Type headers</a:t>
            </a:r>
          </a:p>
          <a:p>
            <a:r>
              <a:t>Via _format parameter</a:t>
            </a:r>
          </a:p>
        </p:txBody>
      </p:sp>
      <p:sp>
        <p:nvSpPr>
          <p:cNvPr id="267" name="Shape 267"/>
          <p:cNvSpPr/>
          <p:nvPr/>
        </p:nvSpPr>
        <p:spPr>
          <a:xfrm>
            <a:off x="180428" y="12867685"/>
            <a:ext cx="8809165"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u="sng">
                <a:hlinkClick r:id="rId2"/>
              </a:rPr>
              <a:t>http://hl7.org/fhir/dstu2/http.html#mime-type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1" build="p" bldLvl="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69" name="Shape 269"/>
          <p:cNvSpPr/>
          <p:nvPr/>
        </p:nvSpPr>
        <p:spPr>
          <a:xfrm>
            <a:off x="9112023" y="6197599"/>
            <a:ext cx="641395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Resources</a:t>
            </a:r>
          </a:p>
        </p:txBody>
      </p:sp>
      <p:sp>
        <p:nvSpPr>
          <p:cNvPr id="270" name="Shape 27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p:cNvSpPr>
          <p:nvPr>
            <p:ph type="title"/>
          </p:nvPr>
        </p:nvSpPr>
        <p:spPr>
          <a:prstGeom prst="rect">
            <a:avLst/>
          </a:prstGeom>
        </p:spPr>
        <p:txBody>
          <a:bodyPr/>
          <a:lstStyle/>
          <a:p>
            <a:r>
              <a:t>Resources</a:t>
            </a:r>
          </a:p>
        </p:txBody>
      </p:sp>
      <p:sp>
        <p:nvSpPr>
          <p:cNvPr id="273" name="Shape 273"/>
          <p:cNvSpPr>
            <a:spLocks noGrp="1"/>
          </p:cNvSpPr>
          <p:nvPr>
            <p:ph type="body" idx="1"/>
          </p:nvPr>
        </p:nvSpPr>
        <p:spPr>
          <a:prstGeom prst="rect">
            <a:avLst/>
          </a:prstGeom>
        </p:spPr>
        <p:txBody>
          <a:bodyPr/>
          <a:lstStyle/>
          <a:p>
            <a:r>
              <a:t>Patient, Condition, MedicationOrder…</a:t>
            </a:r>
          </a:p>
          <a:p>
            <a:r>
              <a:t>All resources have metadata</a:t>
            </a:r>
          </a:p>
          <a:p>
            <a:r>
              <a:t>All resources have narrative</a:t>
            </a:r>
          </a:p>
          <a:p>
            <a:r>
              <a:t>Structured data items</a:t>
            </a:r>
          </a:p>
          <a:p>
            <a:r>
              <a:t>[base]/[Resource] (case sensitive)</a:t>
            </a:r>
          </a:p>
          <a:p>
            <a:pPr lvl="1"/>
            <a:r>
              <a:t>[base]/Patient</a:t>
            </a:r>
          </a:p>
        </p:txBody>
      </p:sp>
      <p:sp>
        <p:nvSpPr>
          <p:cNvPr id="274" name="Shape 274"/>
          <p:cNvSpPr/>
          <p:nvPr/>
        </p:nvSpPr>
        <p:spPr>
          <a:xfrm>
            <a:off x="322057" y="12746009"/>
            <a:ext cx="7435216"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http://hl7.org/fhir/dstu2/resource.html</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 name="pasted-image.png"/>
          <p:cNvPicPr>
            <a:picLocks noChangeAspect="1"/>
          </p:cNvPicPr>
          <p:nvPr/>
        </p:nvPicPr>
        <p:blipFill>
          <a:blip r:embed="rId3">
            <a:extLst/>
          </a:blip>
          <a:stretch>
            <a:fillRect/>
          </a:stretch>
        </p:blipFill>
        <p:spPr>
          <a:xfrm>
            <a:off x="4149012" y="0"/>
            <a:ext cx="15122261" cy="12894270"/>
          </a:xfrm>
          <a:prstGeom prst="rect">
            <a:avLst/>
          </a:prstGeom>
          <a:ln w="12700">
            <a:miter lim="400000"/>
          </a:ln>
        </p:spPr>
      </p:pic>
      <p:sp>
        <p:nvSpPr>
          <p:cNvPr id="277" name="Shape 277"/>
          <p:cNvSpPr/>
          <p:nvPr/>
        </p:nvSpPr>
        <p:spPr>
          <a:xfrm>
            <a:off x="220815" y="12916355"/>
            <a:ext cx="7978395"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4"/>
              </a:defRPr>
            </a:lvl1pPr>
          </a:lstStyle>
          <a:p>
            <a:pPr>
              <a:defRPr u="none"/>
            </a:pPr>
            <a:r>
              <a:rPr u="sng">
                <a:hlinkClick r:id="rId4"/>
              </a:rPr>
              <a:t>http://hl7.org/fhir/dstu2/resourcelist.html</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rPr dirty="0"/>
              <a:t>FHIR Deep Dive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t>Maturity Levels</a:t>
            </a:r>
          </a:p>
        </p:txBody>
      </p:sp>
      <p:sp>
        <p:nvSpPr>
          <p:cNvPr id="282" name="Shape 282"/>
          <p:cNvSpPr>
            <a:spLocks noGrp="1"/>
          </p:cNvSpPr>
          <p:nvPr>
            <p:ph type="body" idx="1"/>
          </p:nvPr>
        </p:nvSpPr>
        <p:spPr>
          <a:prstGeom prst="rect">
            <a:avLst/>
          </a:prstGeom>
        </p:spPr>
        <p:txBody>
          <a:bodyPr/>
          <a:lstStyle/>
          <a:p>
            <a:r>
              <a:t>Risk for change</a:t>
            </a:r>
          </a:p>
          <a:p>
            <a:r>
              <a:t>Lower number, highest risk</a:t>
            </a:r>
          </a:p>
          <a:p>
            <a:r>
              <a:t>0-5</a:t>
            </a:r>
          </a:p>
        </p:txBody>
      </p:sp>
      <p:sp>
        <p:nvSpPr>
          <p:cNvPr id="283" name="Shape 283"/>
          <p:cNvSpPr/>
          <p:nvPr/>
        </p:nvSpPr>
        <p:spPr>
          <a:xfrm>
            <a:off x="235566" y="12892020"/>
            <a:ext cx="9263000"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http://hl7.org/fhir/dstu2/resource.html#maturity</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1" build="p" bldLvl="5"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87" name="Shape 287"/>
          <p:cNvSpPr/>
          <p:nvPr/>
        </p:nvSpPr>
        <p:spPr>
          <a:xfrm>
            <a:off x="5805502" y="6197599"/>
            <a:ext cx="13026995"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Terminology Bindings</a:t>
            </a:r>
          </a:p>
        </p:txBody>
      </p:sp>
      <p:sp>
        <p:nvSpPr>
          <p:cNvPr id="288" name="Shape 288"/>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117813" y="12940692"/>
            <a:ext cx="7649021"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http://hl7.org/fhir/dstu2/patient.html#tx</a:t>
            </a:r>
          </a:p>
        </p:txBody>
      </p:sp>
      <p:pic>
        <p:nvPicPr>
          <p:cNvPr id="292" name="pasted-image.png"/>
          <p:cNvPicPr>
            <a:picLocks noChangeAspect="1"/>
          </p:cNvPicPr>
          <p:nvPr/>
        </p:nvPicPr>
        <p:blipFill>
          <a:blip r:embed="rId3">
            <a:extLst/>
          </a:blip>
          <a:stretch>
            <a:fillRect/>
          </a:stretch>
        </p:blipFill>
        <p:spPr>
          <a:xfrm>
            <a:off x="1358900" y="3672771"/>
            <a:ext cx="21666200" cy="7924801"/>
          </a:xfrm>
          <a:prstGeom prst="rect">
            <a:avLst/>
          </a:prstGeom>
          <a:ln w="12700">
            <a:miter lim="400000"/>
          </a:ln>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Type/Binding Strength</a:t>
            </a:r>
          </a:p>
        </p:txBody>
      </p:sp>
      <p:sp>
        <p:nvSpPr>
          <p:cNvPr id="295" name="Shape 295"/>
          <p:cNvSpPr/>
          <p:nvPr/>
        </p:nvSpPr>
        <p:spPr>
          <a:xfrm>
            <a:off x="208321" y="12843350"/>
            <a:ext cx="10242233"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http://hl7.org/fhir/dstu2/terminologies.html#strength</a:t>
            </a:r>
          </a:p>
        </p:txBody>
      </p:sp>
      <p:pic>
        <p:nvPicPr>
          <p:cNvPr id="296" name="pasted-image.png"/>
          <p:cNvPicPr>
            <a:picLocks noChangeAspect="1"/>
          </p:cNvPicPr>
          <p:nvPr/>
        </p:nvPicPr>
        <p:blipFill>
          <a:blip r:embed="rId4">
            <a:extLst/>
          </a:blip>
          <a:stretch>
            <a:fillRect/>
          </a:stretch>
        </p:blipFill>
        <p:spPr>
          <a:xfrm>
            <a:off x="310260" y="4149135"/>
            <a:ext cx="23763480" cy="5417730"/>
          </a:xfrm>
          <a:prstGeom prst="rect">
            <a:avLst/>
          </a:prstGeom>
          <a:ln w="12700">
            <a:miter lim="400000"/>
          </a:ln>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316882" y="12861031"/>
            <a:ext cx="1701427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https://fhir.cerner.com/millennium/dstu2/general-clinical/condition/#terminology-bindings</a:t>
            </a:r>
            <a:endParaRPr u="sng" dirty="0">
              <a:hlinkClick r:id="rId3"/>
            </a:endParaRPr>
          </a:p>
        </p:txBody>
      </p:sp>
      <p:pic>
        <p:nvPicPr>
          <p:cNvPr id="2" name="Picture 1">
            <a:extLst>
              <a:ext uri="{FF2B5EF4-FFF2-40B4-BE49-F238E27FC236}">
                <a16:creationId xmlns:a16="http://schemas.microsoft.com/office/drawing/2014/main" id="{931A7098-909C-44FF-BD14-CEA8609076EB}"/>
              </a:ext>
            </a:extLst>
          </p:cNvPr>
          <p:cNvPicPr>
            <a:picLocks noChangeAspect="1"/>
          </p:cNvPicPr>
          <p:nvPr/>
        </p:nvPicPr>
        <p:blipFill>
          <a:blip r:embed="rId5"/>
          <a:stretch>
            <a:fillRect/>
          </a:stretch>
        </p:blipFill>
        <p:spPr>
          <a:xfrm>
            <a:off x="7137927" y="213768"/>
            <a:ext cx="10108146" cy="12321723"/>
          </a:xfrm>
          <a:prstGeom prst="rect">
            <a:avLst/>
          </a:prstGeom>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05" name="Shape 305"/>
          <p:cNvSpPr/>
          <p:nvPr/>
        </p:nvSpPr>
        <p:spPr>
          <a:xfrm>
            <a:off x="9591129" y="6197599"/>
            <a:ext cx="545574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Narrative</a:t>
            </a:r>
          </a:p>
        </p:txBody>
      </p:sp>
      <p:sp>
        <p:nvSpPr>
          <p:cNvPr id="306" name="Shape 30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128886" y="12965027"/>
            <a:ext cx="9476360"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http://hl7.org/fhir/dstu2/narrative.html#Narrative</a:t>
            </a:r>
          </a:p>
        </p:txBody>
      </p:sp>
      <p:sp>
        <p:nvSpPr>
          <p:cNvPr id="309" name="Shape 309"/>
          <p:cNvSpPr/>
          <p:nvPr/>
        </p:nvSpPr>
        <p:spPr>
          <a:xfrm>
            <a:off x="546194" y="4140190"/>
            <a:ext cx="21972181" cy="54356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t>“</a:t>
            </a:r>
            <a:r>
              <a:rPr i="1"/>
              <a:t>Any resource that is a domain resource (almost all types of resource) may include a </a:t>
            </a:r>
            <a:r>
              <a:rPr b="1" i="1">
                <a:latin typeface="+mj-lt"/>
                <a:ea typeface="+mj-ea"/>
                <a:cs typeface="+mj-cs"/>
                <a:sym typeface="Helvetica"/>
              </a:rPr>
              <a:t>human-readable</a:t>
            </a:r>
            <a:r>
              <a:rPr i="1"/>
              <a:t> narrative that contains a summary of the resource, and may be used to represent the content of the resource to a human. If narrative is present, it SHALL reflect all content needed for a human to </a:t>
            </a:r>
            <a:r>
              <a:rPr b="1" i="1">
                <a:latin typeface="+mj-lt"/>
                <a:ea typeface="+mj-ea"/>
                <a:cs typeface="+mj-cs"/>
                <a:sym typeface="Helvetica"/>
              </a:rPr>
              <a:t>understand the essential clinical and business information</a:t>
            </a:r>
            <a:r>
              <a:rPr i="1"/>
              <a:t> otherwise encoded within the resource. Resource definitions may define what content should be represented in the narrative to ensure clinical safety.</a:t>
            </a:r>
            <a:r>
              <a:t>”</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body" idx="1"/>
          </p:nvPr>
        </p:nvSpPr>
        <p:spPr>
          <a:prstGeom prst="rect">
            <a:avLst/>
          </a:prstGeom>
        </p:spPr>
        <p:txBody>
          <a:bodyPr>
            <a:normAutofit fontScale="92500"/>
          </a:bodyPr>
          <a:lstStyle/>
          <a:p>
            <a:pPr marL="0" indent="0" defTabSz="808990">
              <a:spcBef>
                <a:spcPts val="5700"/>
              </a:spcBef>
              <a:buSzTx/>
              <a:buNone/>
              <a:defRPr sz="5096">
                <a:latin typeface="Courier"/>
                <a:ea typeface="Courier"/>
                <a:cs typeface="Courier"/>
                <a:sym typeface="Courier"/>
              </a:defRPr>
            </a:pPr>
            <a:r>
              <a:t>…”text”: {</a:t>
            </a:r>
          </a:p>
          <a:p>
            <a:pPr marL="0" indent="0" defTabSz="808990">
              <a:spcBef>
                <a:spcPts val="5700"/>
              </a:spcBef>
              <a:buSzTx/>
              <a:buNone/>
              <a:defRPr sz="5096">
                <a:latin typeface="Courier"/>
                <a:ea typeface="Courier"/>
                <a:cs typeface="Courier"/>
                <a:sym typeface="Courier"/>
              </a:defRPr>
            </a:pPr>
            <a:r>
              <a:t>    "status": "generated",</a:t>
            </a:r>
          </a:p>
          <a:p>
            <a:pPr marL="0" indent="0" defTabSz="808990">
              <a:spcBef>
                <a:spcPts val="5700"/>
              </a:spcBef>
              <a:buSzTx/>
              <a:buNone/>
              <a:defRPr sz="5096">
                <a:latin typeface="Courier"/>
                <a:ea typeface="Courier"/>
                <a:cs typeface="Courier"/>
                <a:sym typeface="Courier"/>
              </a:defRPr>
            </a:pPr>
            <a:r>
              <a:t>    "div": "&lt;div&gt;&lt;table&gt;&lt;tbody&gt;&lt;tr&gt;&lt;td&gt;Name&lt;/td&gt;&lt;td&gt;Peter James              &lt;b&gt;Chalmers&lt;/b&gt; (&amp;quot;Jim&amp;quot;)&lt;/td&gt;&lt;/tr&gt;&lt;tr&gt;&lt;td&gt;Address&lt;/td&gt;&lt;td&gt;534 Erewhon, Pleasantville, Vic, 3999&lt;/td&gt;&lt;/tr&gt;&lt;tr&gt;&lt;td&gt;Contacts&lt;/td&gt;&lt;td&gt;Home: unknown. Work: (03) 5555 6473&lt;/td&gt;&lt;/tr&gt;&lt;tr&gt;&lt;td&gt;Id&lt;/td&gt;&lt;td&gt;MRN: 12345 (Acme Healthcare)&lt;/td&gt;&lt;/tr&gt;&lt;/tbody&gt;&lt;/table&gt;&lt;/div&gt;"</a:t>
            </a:r>
          </a:p>
          <a:p>
            <a:pPr marL="0" indent="0" defTabSz="808990">
              <a:spcBef>
                <a:spcPts val="5700"/>
              </a:spcBef>
              <a:buSzTx/>
              <a:buNone/>
              <a:defRPr sz="5096">
                <a:latin typeface="Courier"/>
                <a:ea typeface="Courier"/>
                <a:cs typeface="Courier"/>
                <a:sym typeface="Courier"/>
              </a:defRPr>
            </a:pPr>
            <a:r>
              <a:t>  }…</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asted-image.png"/>
          <p:cNvPicPr>
            <a:picLocks noChangeAspect="1"/>
          </p:cNvPicPr>
          <p:nvPr/>
        </p:nvPicPr>
        <p:blipFill>
          <a:blip r:embed="rId2">
            <a:extLst/>
          </a:blip>
          <a:stretch>
            <a:fillRect/>
          </a:stretch>
        </p:blipFill>
        <p:spPr>
          <a:xfrm>
            <a:off x="4713544" y="4544223"/>
            <a:ext cx="14956912" cy="4627554"/>
          </a:xfrm>
          <a:prstGeom prst="rect">
            <a:avLst/>
          </a:prstGeom>
          <a:ln w="12700">
            <a:miter lim="400000"/>
          </a:ln>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Exercise 1</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166" name="Shape 166"/>
          <p:cNvSpPr/>
          <p:nvPr/>
        </p:nvSpPr>
        <p:spPr>
          <a:xfrm>
            <a:off x="2543193" y="6197599"/>
            <a:ext cx="1955161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9700" b="1">
                <a:solidFill>
                  <a:srgbClr val="FFFFFF"/>
                </a:solidFill>
                <a:latin typeface="+mj-lt"/>
                <a:ea typeface="+mj-ea"/>
                <a:cs typeface="+mj-cs"/>
                <a:sym typeface="Helvetica"/>
              </a:defRPr>
            </a:pPr>
            <a:r>
              <a:rPr dirty="0"/>
              <a:t> Getting Started: HL7 Community</a:t>
            </a:r>
          </a:p>
        </p:txBody>
      </p:sp>
      <p:sp>
        <p:nvSpPr>
          <p:cNvPr id="167" name="Shape 167"/>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a:t>
            </a:r>
          </a:p>
        </p:txBody>
      </p:sp>
      <p:sp>
        <p:nvSpPr>
          <p:cNvPr id="320" name="Shape 320"/>
          <p:cNvSpPr>
            <a:spLocks noGrp="1"/>
          </p:cNvSpPr>
          <p:nvPr>
            <p:ph type="body" idx="4294967295"/>
          </p:nvPr>
        </p:nvSpPr>
        <p:spPr>
          <a:prstGeom prst="rect">
            <a:avLst/>
          </a:prstGeom>
        </p:spPr>
        <p:txBody>
          <a:bodyPr/>
          <a:lstStyle/>
          <a:p>
            <a:r>
              <a:t>Identify the FMM (maturity model) of the Following resources for DSTU 2:</a:t>
            </a:r>
          </a:p>
          <a:p>
            <a:pPr lvl="1"/>
            <a:r>
              <a:t>Patient</a:t>
            </a:r>
          </a:p>
          <a:p>
            <a:pPr lvl="1"/>
            <a:r>
              <a:t>Condition</a:t>
            </a:r>
          </a:p>
          <a:p>
            <a:pPr lvl="1"/>
            <a:r>
              <a:t>Observation</a:t>
            </a:r>
          </a:p>
          <a:p>
            <a:pPr lvl="1"/>
            <a:r>
              <a:t>Coverage</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 Answer</a:t>
            </a:r>
          </a:p>
        </p:txBody>
      </p:sp>
      <p:sp>
        <p:nvSpPr>
          <p:cNvPr id="323" name="Shape 323"/>
          <p:cNvSpPr>
            <a:spLocks noGrp="1"/>
          </p:cNvSpPr>
          <p:nvPr>
            <p:ph type="body" idx="4294967295"/>
          </p:nvPr>
        </p:nvSpPr>
        <p:spPr>
          <a:prstGeom prst="rect">
            <a:avLst/>
          </a:prstGeom>
        </p:spPr>
        <p:txBody>
          <a:bodyPr/>
          <a:lstStyle/>
          <a:p>
            <a:r>
              <a:t>Identify the FMM (maturity model) of the Following resources for DSTU 2: </a:t>
            </a:r>
            <a:r>
              <a:rPr u="sng">
                <a:hlinkClick r:id="rId2"/>
              </a:rPr>
              <a:t>http://hl7.org/fhir/dstu2/resourcelist.html</a:t>
            </a:r>
          </a:p>
          <a:p>
            <a:pPr lvl="1"/>
            <a:r>
              <a:t>Patient: 3</a:t>
            </a:r>
          </a:p>
          <a:p>
            <a:pPr lvl="1"/>
            <a:r>
              <a:t>Condition: 2</a:t>
            </a:r>
          </a:p>
          <a:p>
            <a:pPr lvl="1"/>
            <a:r>
              <a:t>Observation: 3</a:t>
            </a:r>
          </a:p>
          <a:p>
            <a:pPr lvl="1"/>
            <a:r>
              <a:t>Coverage: 0</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prstGeom prst="rect">
            <a:avLst/>
          </a:prstGeom>
        </p:spPr>
        <p:txBody>
          <a:bodyPr/>
          <a:lstStyle/>
          <a:p>
            <a:r>
              <a:t>Exercise 2</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a:t>
            </a:r>
          </a:p>
        </p:txBody>
      </p:sp>
      <p:sp>
        <p:nvSpPr>
          <p:cNvPr id="328" name="Shape 328"/>
          <p:cNvSpPr>
            <a:spLocks noGrp="1"/>
          </p:cNvSpPr>
          <p:nvPr>
            <p:ph type="body" idx="4294967295"/>
          </p:nvPr>
        </p:nvSpPr>
        <p:spPr>
          <a:prstGeom prst="rect">
            <a:avLst/>
          </a:prstGeom>
        </p:spPr>
        <p:txBody>
          <a:bodyPr/>
          <a:lstStyle/>
          <a:p>
            <a:r>
              <a:rPr dirty="0"/>
              <a:t>Find out what resources are available in Millennium’s HL7 FHIR DSTU 2 implementation that are not in the May2015 implementation.</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sp>
        <p:nvSpPr>
          <p:cNvPr id="331" name="Shape 331"/>
          <p:cNvSpPr>
            <a:spLocks noGrp="1"/>
          </p:cNvSpPr>
          <p:nvPr>
            <p:ph type="body" sz="quarter" idx="4294967295"/>
          </p:nvPr>
        </p:nvSpPr>
        <p:spPr>
          <a:xfrm>
            <a:off x="2443495" y="3238500"/>
            <a:ext cx="7039888" cy="9207500"/>
          </a:xfrm>
          <a:prstGeom prst="rect">
            <a:avLst/>
          </a:prstGeom>
        </p:spPr>
        <p:txBody>
          <a:bodyPr/>
          <a:lstStyle/>
          <a:p>
            <a:r>
              <a:t>Appointment</a:t>
            </a:r>
          </a:p>
          <a:p>
            <a:r>
              <a:t>Binary</a:t>
            </a:r>
          </a:p>
          <a:p>
            <a:r>
              <a:t>CarePlan</a:t>
            </a:r>
          </a:p>
          <a:p>
            <a:r>
              <a:t>Contract</a:t>
            </a:r>
          </a:p>
          <a:p>
            <a:r>
              <a:t>Device</a:t>
            </a:r>
          </a:p>
          <a:p>
            <a:r>
              <a:t>Goal</a:t>
            </a:r>
          </a:p>
        </p:txBody>
      </p:sp>
      <p:sp>
        <p:nvSpPr>
          <p:cNvPr id="332" name="Shape 332"/>
          <p:cNvSpPr/>
          <p:nvPr/>
        </p:nvSpPr>
        <p:spPr>
          <a:xfrm>
            <a:off x="10893177" y="3238500"/>
            <a:ext cx="948768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marL="635000" indent="-635000" algn="l">
              <a:spcBef>
                <a:spcPts val="5900"/>
              </a:spcBef>
              <a:buSzPct val="75000"/>
              <a:buChar char="•"/>
              <a:defRPr sz="5200"/>
            </a:pPr>
            <a:r>
              <a:t>OperationDefinition</a:t>
            </a:r>
          </a:p>
          <a:p>
            <a:pPr marL="635000" indent="-635000" algn="l">
              <a:spcBef>
                <a:spcPts val="5900"/>
              </a:spcBef>
              <a:buSzPct val="75000"/>
              <a:buChar char="•"/>
              <a:defRPr sz="5200"/>
            </a:pPr>
            <a:r>
              <a:t>Person</a:t>
            </a:r>
          </a:p>
          <a:p>
            <a:pPr marL="635000" indent="-635000" algn="l">
              <a:spcBef>
                <a:spcPts val="5900"/>
              </a:spcBef>
              <a:buSzPct val="75000"/>
              <a:buChar char="•"/>
              <a:defRPr sz="5200"/>
            </a:pPr>
            <a:r>
              <a:t>Procedure</a:t>
            </a:r>
          </a:p>
          <a:p>
            <a:pPr marL="635000" indent="-635000" algn="l">
              <a:spcBef>
                <a:spcPts val="5900"/>
              </a:spcBef>
              <a:buSzPct val="75000"/>
              <a:buChar char="•"/>
              <a:defRPr sz="5200"/>
            </a:pPr>
            <a:r>
              <a:t>RelatedPerson</a:t>
            </a:r>
          </a:p>
          <a:p>
            <a:pPr marL="635000" indent="-635000" algn="l">
              <a:spcBef>
                <a:spcPts val="5900"/>
              </a:spcBef>
              <a:buSzPct val="75000"/>
              <a:buChar char="•"/>
              <a:defRPr sz="5200"/>
            </a:pPr>
            <a:r>
              <a:t>Optional: MedicationOrder (MedicationPrescription was just renamed)</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Exercise 3</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Exercise 3</a:t>
            </a:r>
          </a:p>
        </p:txBody>
      </p:sp>
      <p:sp>
        <p:nvSpPr>
          <p:cNvPr id="337" name="Shape 337"/>
          <p:cNvSpPr>
            <a:spLocks noGrp="1"/>
          </p:cNvSpPr>
          <p:nvPr>
            <p:ph type="body" idx="1"/>
          </p:nvPr>
        </p:nvSpPr>
        <p:spPr>
          <a:prstGeom prst="rect">
            <a:avLst/>
          </a:prstGeom>
        </p:spPr>
        <p:txBody>
          <a:bodyPr/>
          <a:lstStyle/>
          <a:p>
            <a:r>
              <a:t>What search parameters does the Millennium DSTU 2 implementation of Patient support? Are there any limitations or considerations?</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p>
            <a:r>
              <a:t>Exercise 3: Answer</a:t>
            </a:r>
          </a:p>
        </p:txBody>
      </p:sp>
      <p:sp>
        <p:nvSpPr>
          <p:cNvPr id="340" name="Shape 340"/>
          <p:cNvSpPr/>
          <p:nvPr/>
        </p:nvSpPr>
        <p:spPr>
          <a:xfrm>
            <a:off x="2589676" y="4113659"/>
            <a:ext cx="20364229" cy="548868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610576" indent="-610576" algn="l">
              <a:buSzPct val="75000"/>
              <a:buChar char="•"/>
            </a:pPr>
            <a:r>
              <a:rPr dirty="0"/>
              <a:t>Query by: id</a:t>
            </a:r>
          </a:p>
          <a:p>
            <a:pPr marL="610576" indent="-610576" algn="l">
              <a:buSzPct val="75000"/>
              <a:buChar char="•"/>
            </a:pPr>
            <a:r>
              <a:rPr dirty="0"/>
              <a:t>Query by: identifier</a:t>
            </a:r>
          </a:p>
          <a:p>
            <a:pPr marL="610576" indent="-610576" algn="l">
              <a:buSzPct val="75000"/>
              <a:buChar char="•"/>
            </a:pPr>
            <a:r>
              <a:rPr dirty="0"/>
              <a:t>Query by a combination of: birthdate, name, telecom</a:t>
            </a:r>
          </a:p>
          <a:p>
            <a:pPr marL="610576" indent="-610576" algn="l">
              <a:buSzPct val="75000"/>
              <a:buChar char="•"/>
            </a:pPr>
            <a:r>
              <a:rPr dirty="0"/>
              <a:t>_count (paging)</a:t>
            </a:r>
          </a:p>
          <a:p>
            <a:pPr marL="610576" indent="-610576" algn="l">
              <a:buSzPct val="75000"/>
              <a:buChar char="•"/>
            </a:pPr>
            <a:r>
              <a:rPr dirty="0"/>
              <a:t>birthdate, name, and telecom has limited availability, and “fuzzy”</a:t>
            </a:r>
            <a:endParaRPr lang="en-US" dirty="0"/>
          </a:p>
          <a:p>
            <a:pPr marL="610576" indent="-610576" algn="l">
              <a:buSzPct val="75000"/>
              <a:buChar char="•"/>
            </a:pPr>
            <a:r>
              <a:rPr lang="en-US" dirty="0"/>
              <a:t>There are others (see next slide)</a:t>
            </a:r>
            <a:endParaRPr dirty="0"/>
          </a:p>
          <a:p>
            <a:pPr marL="610576" indent="-610576" algn="l">
              <a:buSzPct val="75000"/>
              <a:buChar char="•"/>
            </a:pPr>
            <a:r>
              <a:rPr lang="en-US" u="sng" dirty="0">
                <a:hlinkClick r:id="rId2"/>
              </a:rPr>
              <a:t>https://fhir.cerner.com/millennium/dstu2/individuals/patient/#parameters</a:t>
            </a:r>
            <a:endParaRPr u="sng" dirty="0">
              <a:hlinkClick r:id="rId3"/>
            </a:endParaRP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E6C712-ACE3-4E23-BFCD-4F234F098BF2}"/>
              </a:ext>
            </a:extLst>
          </p:cNvPr>
          <p:cNvPicPr>
            <a:picLocks noChangeAspect="1"/>
          </p:cNvPicPr>
          <p:nvPr/>
        </p:nvPicPr>
        <p:blipFill>
          <a:blip r:embed="rId2"/>
          <a:stretch>
            <a:fillRect/>
          </a:stretch>
        </p:blipFill>
        <p:spPr>
          <a:xfrm>
            <a:off x="6506785" y="248502"/>
            <a:ext cx="11370429" cy="13218996"/>
          </a:xfrm>
          <a:prstGeom prst="rect">
            <a:avLst/>
          </a:prstGeom>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943575-97E7-471F-8EDE-2573DB8C5AFE}"/>
              </a:ext>
            </a:extLst>
          </p:cNvPr>
          <p:cNvPicPr>
            <a:picLocks noChangeAspect="1"/>
          </p:cNvPicPr>
          <p:nvPr/>
        </p:nvPicPr>
        <p:blipFill>
          <a:blip r:embed="rId2"/>
          <a:stretch>
            <a:fillRect/>
          </a:stretch>
        </p:blipFill>
        <p:spPr>
          <a:xfrm>
            <a:off x="2684301" y="1875048"/>
            <a:ext cx="19015398" cy="9965903"/>
          </a:xfrm>
          <a:prstGeom prst="rect">
            <a:avLst/>
          </a:prstGeom>
        </p:spPr>
      </p:pic>
    </p:spTree>
    <p:extLst>
      <p:ext uri="{BB962C8B-B14F-4D97-AF65-F5344CB8AC3E}">
        <p14:creationId xmlns:p14="http://schemas.microsoft.com/office/powerpoint/2010/main" val="91215558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asted-image.png"/>
          <p:cNvPicPr>
            <a:picLocks noChangeAspect="1"/>
          </p:cNvPicPr>
          <p:nvPr/>
        </p:nvPicPr>
        <p:blipFill>
          <a:blip r:embed="rId2">
            <a:extLst/>
          </a:blip>
          <a:stretch>
            <a:fillRect/>
          </a:stretch>
        </p:blipFill>
        <p:spPr>
          <a:xfrm>
            <a:off x="4067424" y="0"/>
            <a:ext cx="14623552" cy="13716001"/>
          </a:xfrm>
          <a:prstGeom prst="rect">
            <a:avLst/>
          </a:prstGeom>
          <a:ln w="12700">
            <a:miter lim="400000"/>
          </a:ln>
        </p:spPr>
      </p:pic>
      <p:sp>
        <p:nvSpPr>
          <p:cNvPr id="170" name="Shape 170"/>
          <p:cNvSpPr/>
          <p:nvPr/>
        </p:nvSpPr>
        <p:spPr>
          <a:xfrm>
            <a:off x="17447101" y="12838483"/>
            <a:ext cx="6784023"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dirty="0">
                <a:hlinkClick r:id="rId3"/>
              </a:rPr>
              <a:t>http://hl7.org/fhir/dstu2/index.html</a:t>
            </a:r>
          </a:p>
        </p:txBody>
      </p:sp>
      <p:grpSp>
        <p:nvGrpSpPr>
          <p:cNvPr id="174" name="Group 174"/>
          <p:cNvGrpSpPr/>
          <p:nvPr/>
        </p:nvGrpSpPr>
        <p:grpSpPr>
          <a:xfrm>
            <a:off x="4042250" y="572988"/>
            <a:ext cx="19287750" cy="2874189"/>
            <a:chOff x="-25400" y="0"/>
            <a:chExt cx="19287749" cy="2874188"/>
          </a:xfrm>
        </p:grpSpPr>
        <p:pic>
          <p:nvPicPr>
            <p:cNvPr id="171" name="Picture 170"/>
            <p:cNvPicPr>
              <a:picLocks/>
            </p:cNvPicPr>
            <p:nvPr/>
          </p:nvPicPr>
          <p:blipFill>
            <a:blip r:embed="rId4">
              <a:extLst/>
            </a:blip>
            <a:stretch>
              <a:fillRect/>
            </a:stretch>
          </p:blipFill>
          <p:spPr>
            <a:xfrm>
              <a:off x="-25400" y="1725632"/>
              <a:ext cx="14673900" cy="1148557"/>
            </a:xfrm>
            <a:prstGeom prst="rect">
              <a:avLst/>
            </a:prstGeom>
            <a:effectLst>
              <a:outerShdw blurRad="38100" dist="25400" dir="5400000" rotWithShape="0">
                <a:srgbClr val="000000">
                  <a:alpha val="50000"/>
                </a:srgbClr>
              </a:outerShdw>
            </a:effectLst>
          </p:spPr>
        </p:pic>
        <p:sp>
          <p:nvSpPr>
            <p:cNvPr id="172" name="Shape 172"/>
            <p:cNvSpPr/>
            <p:nvPr/>
          </p:nvSpPr>
          <p:spPr>
            <a:xfrm>
              <a:off x="14842650"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73" name="Shape 173"/>
            <p:cNvSpPr/>
            <p:nvPr/>
          </p:nvSpPr>
          <p:spPr>
            <a:xfrm>
              <a:off x="15513210" y="620811"/>
              <a:ext cx="307848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Versioning</a:t>
              </a:r>
            </a:p>
          </p:txBody>
        </p:sp>
      </p:grpSp>
      <p:grpSp>
        <p:nvGrpSpPr>
          <p:cNvPr id="179" name="Group 179"/>
          <p:cNvGrpSpPr/>
          <p:nvPr/>
        </p:nvGrpSpPr>
        <p:grpSpPr>
          <a:xfrm>
            <a:off x="4067424" y="3838098"/>
            <a:ext cx="19033976" cy="3248503"/>
            <a:chOff x="-25400" y="-25400"/>
            <a:chExt cx="19033974" cy="3248501"/>
          </a:xfrm>
        </p:grpSpPr>
        <p:pic>
          <p:nvPicPr>
            <p:cNvPr id="175" name="Picture 174"/>
            <p:cNvPicPr>
              <a:picLocks/>
            </p:cNvPicPr>
            <p:nvPr/>
          </p:nvPicPr>
          <p:blipFill>
            <a:blip r:embed="rId6">
              <a:extLst/>
            </a:blip>
            <a:stretch>
              <a:fillRect/>
            </a:stretch>
          </p:blipFill>
          <p:spPr>
            <a:xfrm>
              <a:off x="-25400" y="-25400"/>
              <a:ext cx="14623551" cy="1017390"/>
            </a:xfrm>
            <a:prstGeom prst="rect">
              <a:avLst/>
            </a:prstGeom>
            <a:effectLst/>
          </p:spPr>
        </p:pic>
        <p:sp>
          <p:nvSpPr>
            <p:cNvPr id="177" name="Shape 177"/>
            <p:cNvSpPr/>
            <p:nvPr/>
          </p:nvSpPr>
          <p:spPr>
            <a:xfrm rot="10800000" flipH="1">
              <a:off x="14588875" y="1027489"/>
              <a:ext cx="4419700" cy="2195613"/>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78" name="Shape 178"/>
            <p:cNvSpPr/>
            <p:nvPr/>
          </p:nvSpPr>
          <p:spPr>
            <a:xfrm>
              <a:off x="14894310" y="1673701"/>
              <a:ext cx="380873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Introductions</a:t>
              </a:r>
            </a:p>
          </p:txBody>
        </p:sp>
      </p:grpSp>
      <p:grpSp>
        <p:nvGrpSpPr>
          <p:cNvPr id="184" name="Group 184"/>
          <p:cNvGrpSpPr/>
          <p:nvPr/>
        </p:nvGrpSpPr>
        <p:grpSpPr>
          <a:xfrm>
            <a:off x="12681888" y="8338442"/>
            <a:ext cx="9708312" cy="2952313"/>
            <a:chOff x="-25399" y="0"/>
            <a:chExt cx="9708310" cy="2952311"/>
          </a:xfrm>
        </p:grpSpPr>
        <p:pic>
          <p:nvPicPr>
            <p:cNvPr id="180" name="Picture 179"/>
            <p:cNvPicPr>
              <a:picLocks/>
            </p:cNvPicPr>
            <p:nvPr/>
          </p:nvPicPr>
          <p:blipFill>
            <a:blip r:embed="rId7">
              <a:extLst/>
            </a:blip>
            <a:stretch>
              <a:fillRect/>
            </a:stretch>
          </p:blipFill>
          <p:spPr>
            <a:xfrm>
              <a:off x="-25400" y="2394425"/>
              <a:ext cx="5312983" cy="557887"/>
            </a:xfrm>
            <a:prstGeom prst="rect">
              <a:avLst/>
            </a:prstGeom>
            <a:effectLst/>
          </p:spPr>
        </p:pic>
        <p:sp>
          <p:nvSpPr>
            <p:cNvPr id="182" name="Shape 182"/>
            <p:cNvSpPr/>
            <p:nvPr/>
          </p:nvSpPr>
          <p:spPr>
            <a:xfrm>
              <a:off x="5263211"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83" name="Shape 183"/>
            <p:cNvSpPr/>
            <p:nvPr/>
          </p:nvSpPr>
          <p:spPr>
            <a:xfrm>
              <a:off x="6281116" y="602357"/>
              <a:ext cx="238379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Support</a:t>
              </a:r>
            </a:p>
          </p:txBody>
        </p:sp>
      </p:grpSp>
      <p:grpSp>
        <p:nvGrpSpPr>
          <p:cNvPr id="189" name="Group 189"/>
          <p:cNvGrpSpPr/>
          <p:nvPr/>
        </p:nvGrpSpPr>
        <p:grpSpPr>
          <a:xfrm>
            <a:off x="8293100" y="9405242"/>
            <a:ext cx="6471705" cy="2920576"/>
            <a:chOff x="0" y="0"/>
            <a:chExt cx="6471704" cy="2920574"/>
          </a:xfrm>
        </p:grpSpPr>
        <p:pic>
          <p:nvPicPr>
            <p:cNvPr id="185" name="Picture 184"/>
            <p:cNvPicPr>
              <a:picLocks/>
            </p:cNvPicPr>
            <p:nvPr/>
          </p:nvPicPr>
          <p:blipFill>
            <a:blip r:embed="rId8">
              <a:extLst/>
            </a:blip>
            <a:stretch>
              <a:fillRect/>
            </a:stretch>
          </p:blipFill>
          <p:spPr>
            <a:xfrm>
              <a:off x="4359816" y="2491771"/>
              <a:ext cx="2111889" cy="428804"/>
            </a:xfrm>
            <a:prstGeom prst="rect">
              <a:avLst/>
            </a:prstGeom>
            <a:effectLst/>
          </p:spPr>
        </p:pic>
        <p:sp>
          <p:nvSpPr>
            <p:cNvPr id="187" name="Shape 187"/>
            <p:cNvSpPr/>
            <p:nvPr/>
          </p:nvSpPr>
          <p:spPr>
            <a:xfrm flipH="1">
              <a:off x="0"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88" name="Shape 188"/>
            <p:cNvSpPr/>
            <p:nvPr/>
          </p:nvSpPr>
          <p:spPr>
            <a:xfrm>
              <a:off x="370304" y="322957"/>
              <a:ext cx="3679191" cy="162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err="1"/>
                <a:t>Cheatsheets</a:t>
              </a:r>
              <a:br/>
              <a:r>
                <a:t>&amp; Info</a:t>
              </a:r>
            </a:p>
          </p:txBody>
        </p:sp>
      </p:grpSp>
      <p:grpSp>
        <p:nvGrpSpPr>
          <p:cNvPr id="194" name="Group 194"/>
          <p:cNvGrpSpPr/>
          <p:nvPr/>
        </p:nvGrpSpPr>
        <p:grpSpPr>
          <a:xfrm>
            <a:off x="12676332" y="10268842"/>
            <a:ext cx="7656468" cy="2750930"/>
            <a:chOff x="-25400" y="0"/>
            <a:chExt cx="7656466" cy="2750928"/>
          </a:xfrm>
        </p:grpSpPr>
        <p:pic>
          <p:nvPicPr>
            <p:cNvPr id="190" name="Picture 189"/>
            <p:cNvPicPr>
              <a:picLocks/>
            </p:cNvPicPr>
            <p:nvPr/>
          </p:nvPicPr>
          <p:blipFill>
            <a:blip r:embed="rId9">
              <a:extLst/>
            </a:blip>
            <a:stretch>
              <a:fillRect/>
            </a:stretch>
          </p:blipFill>
          <p:spPr>
            <a:xfrm>
              <a:off x="-25400" y="2322126"/>
              <a:ext cx="3326921" cy="428803"/>
            </a:xfrm>
            <a:prstGeom prst="rect">
              <a:avLst/>
            </a:prstGeom>
            <a:effectLst/>
          </p:spPr>
        </p:pic>
        <p:sp>
          <p:nvSpPr>
            <p:cNvPr id="192" name="Shape 192"/>
            <p:cNvSpPr/>
            <p:nvPr/>
          </p:nvSpPr>
          <p:spPr>
            <a:xfrm>
              <a:off x="3211367"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93" name="Shape 193"/>
            <p:cNvSpPr/>
            <p:nvPr/>
          </p:nvSpPr>
          <p:spPr>
            <a:xfrm>
              <a:off x="4146722" y="653157"/>
              <a:ext cx="254889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Updates</a:t>
              </a: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3" nodeType="clickEffect">
                                  <p:stCondLst>
                                    <p:cond delay="0"/>
                                  </p:stCondLst>
                                  <p:iterate>
                                    <p:tmAbs val="0"/>
                                  </p:iterate>
                                  <p:childTnLst>
                                    <p:set>
                                      <p:cBhvr>
                                        <p:cTn id="14" fill="hold">
                                          <p:stCondLst>
                                            <p:cond delay="0"/>
                                          </p:stCondLst>
                                        </p:cTn>
                                        <p:tgtEl>
                                          <p:spTgt spid="17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5" nodeType="clickEffect">
                                  <p:stCondLst>
                                    <p:cond delay="0"/>
                                  </p:stCondLst>
                                  <p:iterate>
                                    <p:tmAbs val="0"/>
                                  </p:iterate>
                                  <p:childTnLst>
                                    <p:set>
                                      <p:cBhvr>
                                        <p:cTn id="22" fill="hold">
                                          <p:stCondLst>
                                            <p:cond delay="0"/>
                                          </p:stCondLst>
                                        </p:cTn>
                                        <p:tgtEl>
                                          <p:spTgt spid="17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7" nodeType="clickEffect">
                                  <p:stCondLst>
                                    <p:cond delay="0"/>
                                  </p:stCondLst>
                                  <p:iterate>
                                    <p:tmAbs val="0"/>
                                  </p:iterate>
                                  <p:childTnLst>
                                    <p:set>
                                      <p:cBhvr>
                                        <p:cTn id="30" fill="hold">
                                          <p:stCondLst>
                                            <p:cond delay="0"/>
                                          </p:stCondLst>
                                        </p:cTn>
                                        <p:tgtEl>
                                          <p:spTgt spid="18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1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9" nodeType="clickEffect">
                                  <p:stCondLst>
                                    <p:cond delay="0"/>
                                  </p:stCondLst>
                                  <p:iterate>
                                    <p:tmAbs val="0"/>
                                  </p:iterate>
                                  <p:childTnLst>
                                    <p:set>
                                      <p:cBhvr>
                                        <p:cTn id="38" fill="hold">
                                          <p:stCondLst>
                                            <p:cond delay="0"/>
                                          </p:stCondLst>
                                        </p:cTn>
                                        <p:tgtEl>
                                          <p:spTgt spid="18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p:tmAbs val="0"/>
                                  </p:iterate>
                                  <p:childTnLst>
                                    <p:set>
                                      <p:cBhvr>
                                        <p:cTn id="42" fill="hold"/>
                                        <p:tgtEl>
                                          <p:spTgt spid="1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1" nodeType="clickEffect">
                                  <p:stCondLst>
                                    <p:cond delay="0"/>
                                  </p:stCondLst>
                                  <p:iterate>
                                    <p:tmAbs val="0"/>
                                  </p:iterate>
                                  <p:childTnLst>
                                    <p:set>
                                      <p:cBhvr>
                                        <p:cTn id="46" fill="hold">
                                          <p:stCondLst>
                                            <p:cond delay="0"/>
                                          </p:stCondLst>
                                        </p:cTn>
                                        <p:tgtEl>
                                          <p:spTgt spid="1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1" animBg="1" advAuto="0"/>
      <p:bldP spid="174" grpId="2" animBg="1" advAuto="0"/>
      <p:bldP spid="174" grpId="3" animBg="1" advAuto="0"/>
      <p:bldP spid="179" grpId="4" animBg="1" advAuto="0"/>
      <p:bldP spid="179" grpId="5" animBg="1" advAuto="0"/>
      <p:bldP spid="184" grpId="6" animBg="1" advAuto="0"/>
      <p:bldP spid="184" grpId="7" animBg="1" advAuto="0"/>
      <p:bldP spid="189" grpId="8" animBg="1" advAuto="0"/>
      <p:bldP spid="189" grpId="9" animBg="1" advAuto="0"/>
      <p:bldP spid="194" grpId="10" animBg="1" advAuto="0"/>
      <p:bldP spid="194" grpId="11"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44" name="Shape 344"/>
          <p:cNvSpPr/>
          <p:nvPr/>
        </p:nvSpPr>
        <p:spPr>
          <a:xfrm>
            <a:off x="10755659" y="6197599"/>
            <a:ext cx="31266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Read</a:t>
            </a:r>
          </a:p>
        </p:txBody>
      </p:sp>
      <p:sp>
        <p:nvSpPr>
          <p:cNvPr id="345" name="Shape 345"/>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prstGeom prst="rect">
            <a:avLst/>
          </a:prstGeom>
        </p:spPr>
        <p:txBody>
          <a:bodyPr/>
          <a:lstStyle/>
          <a:p>
            <a:r>
              <a:t>Read</a:t>
            </a:r>
          </a:p>
        </p:txBody>
      </p:sp>
      <p:sp>
        <p:nvSpPr>
          <p:cNvPr id="348" name="Shape 348"/>
          <p:cNvSpPr>
            <a:spLocks noGrp="1"/>
          </p:cNvSpPr>
          <p:nvPr>
            <p:ph type="body" idx="1"/>
          </p:nvPr>
        </p:nvSpPr>
        <p:spPr>
          <a:prstGeom prst="rect">
            <a:avLst/>
          </a:prstGeom>
        </p:spPr>
        <p:txBody>
          <a:bodyPr/>
          <a:lstStyle/>
          <a:p>
            <a:r>
              <a:t>“By ID”</a:t>
            </a:r>
          </a:p>
          <a:p>
            <a:r>
              <a:t>[base]/[Resource]/[id]</a:t>
            </a:r>
          </a:p>
          <a:p>
            <a:r>
              <a:t>[base]/Patient/123ABC</a:t>
            </a:r>
          </a:p>
        </p:txBody>
      </p:sp>
      <p:sp>
        <p:nvSpPr>
          <p:cNvPr id="349" name="Shape 349"/>
          <p:cNvSpPr/>
          <p:nvPr/>
        </p:nvSpPr>
        <p:spPr>
          <a:xfrm>
            <a:off x="182930" y="12916355"/>
            <a:ext cx="7616127"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http://hl7.org/fhir/dstu2/http.html#read</a:t>
            </a: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prstGeom prst="rect">
            <a:avLst/>
          </a:prstGeom>
        </p:spPr>
        <p:txBody>
          <a:bodyPr/>
          <a:lstStyle/>
          <a:p>
            <a:r>
              <a:t>id vs identifier</a:t>
            </a:r>
          </a:p>
        </p:txBody>
      </p:sp>
      <p:sp>
        <p:nvSpPr>
          <p:cNvPr id="352" name="Shape 352"/>
          <p:cNvSpPr>
            <a:spLocks noGrp="1"/>
          </p:cNvSpPr>
          <p:nvPr>
            <p:ph type="body" idx="1"/>
          </p:nvPr>
        </p:nvSpPr>
        <p:spPr>
          <a:prstGeom prst="rect">
            <a:avLst/>
          </a:prstGeom>
        </p:spPr>
        <p:txBody>
          <a:bodyPr/>
          <a:lstStyle/>
          <a:p>
            <a:r>
              <a:t>id: logical identifier, must be unique within the FHIR server and resource</a:t>
            </a:r>
          </a:p>
          <a:p>
            <a:r>
              <a:t>identifier: business identifier or “alias”</a:t>
            </a:r>
          </a:p>
          <a:p>
            <a:pPr lvl="1"/>
            <a:r>
              <a:t>SSN</a:t>
            </a:r>
          </a:p>
          <a:p>
            <a:pPr lvl="1"/>
            <a:r>
              <a:t>MRN</a:t>
            </a:r>
          </a:p>
          <a:p>
            <a:pPr lvl="1"/>
            <a:r>
              <a:t>Military ID</a:t>
            </a:r>
          </a:p>
        </p:txBody>
      </p:sp>
      <p:sp>
        <p:nvSpPr>
          <p:cNvPr id="353" name="Shape 353"/>
          <p:cNvSpPr/>
          <p:nvPr/>
        </p:nvSpPr>
        <p:spPr>
          <a:xfrm>
            <a:off x="208034" y="12916355"/>
            <a:ext cx="8052627"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http://hl7.org/fhir/dstu2/resource.html#id</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52">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52">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52">
                                            <p:txEl>
                                              <p:pRg st="3" end="3"/>
                                            </p:txEl>
                                          </p:spTgt>
                                        </p:tgtEl>
                                        <p:attrNameLst>
                                          <p:attrName>style.visibility</p:attrName>
                                        </p:attrNameLst>
                                      </p:cBhvr>
                                      <p:to>
                                        <p:strVal val="visible"/>
                                      </p:to>
                                    </p:set>
                                  </p:childTnLst>
                                </p:cTn>
                              </p:par>
                              <p:par>
                                <p:cTn id="17" presetID="1" presetClass="entr" presetSubtype="0" fill="hold" grpId="1" nodeType="withEffect">
                                  <p:stCondLst>
                                    <p:cond delay="0"/>
                                  </p:stCondLst>
                                  <p:iterate>
                                    <p:tmAbs val="0"/>
                                  </p:iterate>
                                  <p:childTnLst>
                                    <p:set>
                                      <p:cBhvr>
                                        <p:cTn id="18" fill="hold"/>
                                        <p:tgtEl>
                                          <p:spTgt spid="3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1" build="p"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55" name="Shape 355"/>
          <p:cNvSpPr/>
          <p:nvPr/>
        </p:nvSpPr>
        <p:spPr>
          <a:xfrm>
            <a:off x="10207380" y="6197599"/>
            <a:ext cx="42232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Search</a:t>
            </a:r>
          </a:p>
        </p:txBody>
      </p:sp>
      <p:sp>
        <p:nvSpPr>
          <p:cNvPr id="356" name="Shape 35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210989" y="12916355"/>
            <a:ext cx="8654035"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http://hl7.org/fhir/dstu2/patient.html#search</a:t>
            </a:r>
          </a:p>
        </p:txBody>
      </p:sp>
      <p:pic>
        <p:nvPicPr>
          <p:cNvPr id="359" name="pasted-image.png"/>
          <p:cNvPicPr>
            <a:picLocks noChangeAspect="1"/>
          </p:cNvPicPr>
          <p:nvPr/>
        </p:nvPicPr>
        <p:blipFill>
          <a:blip r:embed="rId3">
            <a:extLst/>
          </a:blip>
          <a:stretch>
            <a:fillRect/>
          </a:stretch>
        </p:blipFill>
        <p:spPr>
          <a:xfrm>
            <a:off x="4527901" y="1376040"/>
            <a:ext cx="15328198" cy="10963920"/>
          </a:xfrm>
          <a:prstGeom prst="rect">
            <a:avLst/>
          </a:prstGeom>
          <a:ln w="12700">
            <a:miter lim="400000"/>
          </a:ln>
        </p:spPr>
      </p:pic>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295382" y="12805793"/>
            <a:ext cx="1387559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https://fhir.cerner.com/millennium/dstu2/individuals/patient/#parameters</a:t>
            </a:r>
            <a:endParaRPr u="sng" dirty="0">
              <a:hlinkClick r:id="rId2"/>
            </a:endParaRPr>
          </a:p>
        </p:txBody>
      </p:sp>
      <p:pic>
        <p:nvPicPr>
          <p:cNvPr id="362" name="pasted-image.png"/>
          <p:cNvPicPr>
            <a:picLocks noChangeAspect="1"/>
          </p:cNvPicPr>
          <p:nvPr/>
        </p:nvPicPr>
        <p:blipFill>
          <a:blip r:embed="rId4">
            <a:extLst/>
          </a:blip>
          <a:stretch>
            <a:fillRect/>
          </a:stretch>
        </p:blipFill>
        <p:spPr>
          <a:xfrm>
            <a:off x="5120690" y="1487904"/>
            <a:ext cx="14142620" cy="10740192"/>
          </a:xfrm>
          <a:prstGeom prst="rect">
            <a:avLst/>
          </a:prstGeom>
          <a:ln w="12700">
            <a:miter lim="400000"/>
          </a:ln>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296618" y="12746009"/>
            <a:ext cx="7048057"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http://hl7.org/fhir/dstu2/search.html</a:t>
            </a:r>
          </a:p>
        </p:txBody>
      </p:sp>
      <p:pic>
        <p:nvPicPr>
          <p:cNvPr id="365" name="pasted-image.png"/>
          <p:cNvPicPr>
            <a:picLocks noChangeAspect="1"/>
          </p:cNvPicPr>
          <p:nvPr/>
        </p:nvPicPr>
        <p:blipFill>
          <a:blip r:embed="rId4">
            <a:extLst/>
          </a:blip>
          <a:stretch>
            <a:fillRect/>
          </a:stretch>
        </p:blipFill>
        <p:spPr>
          <a:xfrm>
            <a:off x="685800" y="1854200"/>
            <a:ext cx="23012400" cy="6375400"/>
          </a:xfrm>
          <a:prstGeom prst="rect">
            <a:avLst/>
          </a:prstGeom>
          <a:ln w="12700">
            <a:miter lim="400000"/>
          </a:ln>
        </p:spPr>
      </p:pic>
      <p:sp>
        <p:nvSpPr>
          <p:cNvPr id="366" name="Shape 366"/>
          <p:cNvSpPr/>
          <p:nvPr/>
        </p:nvSpPr>
        <p:spPr>
          <a:xfrm>
            <a:off x="5978842" y="10056004"/>
            <a:ext cx="12426316"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GET [base]/AllergyIntolerance?patient=123</a:t>
            </a:r>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70" name="Shape 370"/>
          <p:cNvSpPr/>
          <p:nvPr/>
        </p:nvSpPr>
        <p:spPr>
          <a:xfrm>
            <a:off x="10208583" y="6197599"/>
            <a:ext cx="422083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Paging</a:t>
            </a:r>
          </a:p>
        </p:txBody>
      </p:sp>
      <p:sp>
        <p:nvSpPr>
          <p:cNvPr id="371" name="Shape 371"/>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126693" y="12940692"/>
            <a:ext cx="8117968"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http://hl7.org/fhir/dstu2/http.html#paging</a:t>
            </a:r>
          </a:p>
        </p:txBody>
      </p:sp>
      <p:sp>
        <p:nvSpPr>
          <p:cNvPr id="374" name="Shape 374"/>
          <p:cNvSpPr/>
          <p:nvPr/>
        </p:nvSpPr>
        <p:spPr>
          <a:xfrm>
            <a:off x="1578030" y="4521195"/>
            <a:ext cx="14101153" cy="467361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610576" indent="-610576" algn="l">
              <a:buSzPct val="75000"/>
              <a:buChar char="•"/>
            </a:pPr>
            <a:r>
              <a:rPr b="1">
                <a:latin typeface="+mj-lt"/>
                <a:ea typeface="+mj-ea"/>
                <a:cs typeface="+mj-cs"/>
                <a:sym typeface="Helvetica"/>
              </a:rPr>
              <a:t>Self</a:t>
            </a:r>
            <a:r>
              <a:t>, First, Previous</a:t>
            </a:r>
            <a:r>
              <a:rPr b="1">
                <a:latin typeface="+mj-lt"/>
                <a:ea typeface="+mj-ea"/>
                <a:cs typeface="+mj-cs"/>
                <a:sym typeface="Helvetica"/>
              </a:rPr>
              <a:t>, Next</a:t>
            </a:r>
            <a:r>
              <a:t>, Last</a:t>
            </a:r>
          </a:p>
          <a:p>
            <a:pPr marL="610576" indent="-610576" algn="l">
              <a:buSzPct val="75000"/>
              <a:buChar char="•"/>
            </a:pPr>
            <a:r>
              <a:t>Must use link as provided</a:t>
            </a:r>
          </a:p>
          <a:p>
            <a:pPr marL="1245576" lvl="1" indent="-610576" algn="l">
              <a:buSzPct val="75000"/>
              <a:buChar char="•"/>
            </a:pPr>
            <a:r>
              <a:t>Changing this has undefined consequences</a:t>
            </a:r>
          </a:p>
          <a:p>
            <a:pPr marL="610576" indent="-610576" algn="l">
              <a:buSzPct val="75000"/>
              <a:buChar char="•"/>
            </a:pPr>
            <a:r>
              <a:t>_count parameter</a:t>
            </a:r>
          </a:p>
          <a:p>
            <a:pPr marL="1245576" lvl="1" indent="-610576" algn="l">
              <a:buSzPct val="75000"/>
              <a:buChar char="•"/>
            </a:pPr>
            <a:r>
              <a:t>Less but not more</a:t>
            </a:r>
          </a:p>
          <a:p>
            <a:pPr marL="610576" indent="-610576" algn="l">
              <a:buSzPct val="75000"/>
              <a:buChar char="•"/>
            </a:pPr>
            <a:r>
              <a:t>For interoperability - handle paging</a:t>
            </a:r>
          </a:p>
        </p:txBody>
      </p:sp>
      <p:sp>
        <p:nvSpPr>
          <p:cNvPr id="375" name="Shape 375"/>
          <p:cNvSpPr>
            <a:spLocks noGrp="1"/>
          </p:cNvSpPr>
          <p:nvPr>
            <p:ph type="title"/>
          </p:nvPr>
        </p:nvSpPr>
        <p:spPr>
          <a:xfrm>
            <a:off x="1689100" y="952500"/>
            <a:ext cx="21005800" cy="2286000"/>
          </a:xfrm>
          <a:prstGeom prst="rect">
            <a:avLst/>
          </a:prstGeom>
        </p:spPr>
        <p:txBody>
          <a:bodyPr anchor="ctr"/>
          <a:lstStyle/>
          <a:p>
            <a:r>
              <a:t>Paging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1" build="p" bldLvl="5"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asted-image.png"/>
          <p:cNvPicPr>
            <a:picLocks noChangeAspect="1"/>
          </p:cNvPicPr>
          <p:nvPr/>
        </p:nvPicPr>
        <p:blipFill>
          <a:blip r:embed="rId3">
            <a:extLst/>
          </a:blip>
          <a:stretch>
            <a:fillRect/>
          </a:stretch>
        </p:blipFill>
        <p:spPr>
          <a:xfrm>
            <a:off x="2273300" y="2616200"/>
            <a:ext cx="19837400" cy="8483600"/>
          </a:xfrm>
          <a:prstGeom prst="rect">
            <a:avLst/>
          </a:prstGeom>
          <a:ln w="12700">
            <a:miter lim="400000"/>
          </a:ln>
        </p:spPr>
      </p:pic>
      <p:sp>
        <p:nvSpPr>
          <p:cNvPr id="380" name="Shape 380"/>
          <p:cNvSpPr/>
          <p:nvPr/>
        </p:nvSpPr>
        <p:spPr>
          <a:xfrm>
            <a:off x="781772" y="4865544"/>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81" name="Shape 381"/>
          <p:cNvSpPr/>
          <p:nvPr/>
        </p:nvSpPr>
        <p:spPr>
          <a:xfrm>
            <a:off x="568077" y="9080879"/>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3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3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1" animBg="1" advAuto="0"/>
      <p:bldP spid="380" grpId="2" animBg="1" advAuto="0"/>
      <p:bldP spid="381" grpId="3" animBg="1" advAuto="0"/>
      <p:bldP spid="381" grpId="4"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pasted-image.png"/>
          <p:cNvPicPr>
            <a:picLocks noChangeAspect="1"/>
          </p:cNvPicPr>
          <p:nvPr/>
        </p:nvPicPr>
        <p:blipFill>
          <a:blip r:embed="rId2">
            <a:extLst/>
          </a:blip>
          <a:stretch>
            <a:fillRect/>
          </a:stretch>
        </p:blipFill>
        <p:spPr>
          <a:xfrm>
            <a:off x="787734" y="269843"/>
            <a:ext cx="22808532" cy="13176314"/>
          </a:xfrm>
          <a:prstGeom prst="rect">
            <a:avLst/>
          </a:prstGeom>
          <a:ln w="12700">
            <a:miter lim="400000"/>
          </a:ln>
        </p:spPr>
      </p:pic>
      <p:sp>
        <p:nvSpPr>
          <p:cNvPr id="197" name="Shape 197"/>
          <p:cNvSpPr/>
          <p:nvPr/>
        </p:nvSpPr>
        <p:spPr>
          <a:xfrm>
            <a:off x="16484041" y="12822665"/>
            <a:ext cx="7817931"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dirty="0">
                <a:hlinkClick r:id="rId3"/>
              </a:rPr>
              <a:t>http://wiki.hl7.org/index.php?title=FHIR</a:t>
            </a:r>
          </a:p>
        </p:txBody>
      </p:sp>
      <p:grpSp>
        <p:nvGrpSpPr>
          <p:cNvPr id="200" name="Group 200"/>
          <p:cNvGrpSpPr/>
          <p:nvPr/>
        </p:nvGrpSpPr>
        <p:grpSpPr>
          <a:xfrm>
            <a:off x="6858000" y="8915400"/>
            <a:ext cx="5510213" cy="1270000"/>
            <a:chOff x="-254000" y="0"/>
            <a:chExt cx="5510212" cy="1270000"/>
          </a:xfrm>
        </p:grpSpPr>
        <p:sp>
          <p:nvSpPr>
            <p:cNvPr id="198" name="Shape 198"/>
            <p:cNvSpPr/>
            <p:nvPr/>
          </p:nvSpPr>
          <p:spPr>
            <a:xfrm>
              <a:off x="-254000" y="0"/>
              <a:ext cx="5510213" cy="1270000"/>
            </a:xfrm>
            <a:custGeom>
              <a:avLst/>
              <a:gdLst/>
              <a:ahLst/>
              <a:cxnLst>
                <a:cxn ang="0">
                  <a:pos x="wd2" y="hd2"/>
                </a:cxn>
                <a:cxn ang="5400000">
                  <a:pos x="wd2" y="hd2"/>
                </a:cxn>
                <a:cxn ang="10800000">
                  <a:pos x="wd2" y="hd2"/>
                </a:cxn>
                <a:cxn ang="16200000">
                  <a:pos x="wd2" y="hd2"/>
                </a:cxn>
              </a:cxnLst>
              <a:rect l="0" t="0" r="r" b="b"/>
              <a:pathLst>
                <a:path w="21600" h="21600" extrusionOk="0">
                  <a:moveTo>
                    <a:pt x="1245" y="0"/>
                  </a:moveTo>
                  <a:cubicBezTo>
                    <a:pt x="1107" y="0"/>
                    <a:pt x="996" y="484"/>
                    <a:pt x="996" y="1080"/>
                  </a:cubicBezTo>
                  <a:lnTo>
                    <a:pt x="996" y="8640"/>
                  </a:lnTo>
                  <a:lnTo>
                    <a:pt x="0" y="10800"/>
                  </a:lnTo>
                  <a:lnTo>
                    <a:pt x="996" y="12960"/>
                  </a:lnTo>
                  <a:lnTo>
                    <a:pt x="996" y="20520"/>
                  </a:lnTo>
                  <a:cubicBezTo>
                    <a:pt x="996" y="21116"/>
                    <a:pt x="1107" y="21600"/>
                    <a:pt x="1245" y="21600"/>
                  </a:cubicBezTo>
                  <a:lnTo>
                    <a:pt x="21351" y="21600"/>
                  </a:lnTo>
                  <a:cubicBezTo>
                    <a:pt x="21489" y="21600"/>
                    <a:pt x="21600" y="21116"/>
                    <a:pt x="21600" y="20520"/>
                  </a:cubicBezTo>
                  <a:lnTo>
                    <a:pt x="21600" y="1080"/>
                  </a:lnTo>
                  <a:cubicBezTo>
                    <a:pt x="21600" y="484"/>
                    <a:pt x="21489" y="0"/>
                    <a:pt x="21351" y="0"/>
                  </a:cubicBezTo>
                  <a:lnTo>
                    <a:pt x="1245" y="0"/>
                  </a:lnTo>
                  <a:close/>
                </a:path>
              </a:pathLst>
            </a:cu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99" name="Shape 199"/>
            <p:cNvSpPr/>
            <p:nvPr/>
          </p:nvSpPr>
          <p:spPr>
            <a:xfrm>
              <a:off x="285591" y="203199"/>
              <a:ext cx="443103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Getting Started</a:t>
              </a: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1" animBg="1" advAuto="0"/>
      <p:bldP spid="200" grpId="2"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85" name="Shape 385"/>
          <p:cNvSpPr/>
          <p:nvPr/>
        </p:nvSpPr>
        <p:spPr>
          <a:xfrm>
            <a:off x="10390240" y="6197599"/>
            <a:ext cx="385752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Writes</a:t>
            </a:r>
          </a:p>
        </p:txBody>
      </p:sp>
      <p:sp>
        <p:nvSpPr>
          <p:cNvPr id="386" name="Shape 38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prstGeom prst="rect">
            <a:avLst/>
          </a:prstGeom>
        </p:spPr>
        <p:txBody>
          <a:bodyPr/>
          <a:lstStyle/>
          <a:p>
            <a:r>
              <a:t>Create</a:t>
            </a:r>
          </a:p>
        </p:txBody>
      </p:sp>
      <p:sp>
        <p:nvSpPr>
          <p:cNvPr id="389" name="Shape 389"/>
          <p:cNvSpPr>
            <a:spLocks noGrp="1"/>
          </p:cNvSpPr>
          <p:nvPr>
            <p:ph type="body" idx="1"/>
          </p:nvPr>
        </p:nvSpPr>
        <p:spPr>
          <a:prstGeom prst="rect">
            <a:avLst/>
          </a:prstGeom>
        </p:spPr>
        <p:txBody>
          <a:bodyPr/>
          <a:lstStyle/>
          <a:p>
            <a:r>
              <a:t>POST [base]/[Resource]</a:t>
            </a:r>
          </a:p>
          <a:p>
            <a:r>
              <a:t>POST [base]/AllergyIntolerance</a:t>
            </a:r>
          </a:p>
          <a:p>
            <a:r>
              <a:t>Body (content-type) must match supported FHIR format</a:t>
            </a:r>
          </a:p>
        </p:txBody>
      </p:sp>
      <p:sp>
        <p:nvSpPr>
          <p:cNvPr id="390" name="Shape 390"/>
          <p:cNvSpPr/>
          <p:nvPr/>
        </p:nvSpPr>
        <p:spPr>
          <a:xfrm>
            <a:off x="253151" y="12843350"/>
            <a:ext cx="7962393"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http://hl7.org/fhir/dstu2/http.html#create</a:t>
            </a: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t>Update</a:t>
            </a:r>
          </a:p>
        </p:txBody>
      </p:sp>
      <p:sp>
        <p:nvSpPr>
          <p:cNvPr id="393" name="Shape 393"/>
          <p:cNvSpPr>
            <a:spLocks noGrp="1"/>
          </p:cNvSpPr>
          <p:nvPr>
            <p:ph type="body" idx="1"/>
          </p:nvPr>
        </p:nvSpPr>
        <p:spPr>
          <a:prstGeom prst="rect">
            <a:avLst/>
          </a:prstGeom>
        </p:spPr>
        <p:txBody>
          <a:bodyPr/>
          <a:lstStyle/>
          <a:p>
            <a:r>
              <a:t>PUT [base]/[Resource]/[id]</a:t>
            </a:r>
          </a:p>
          <a:p>
            <a:r>
              <a:t>PUT [base]/AllergyIntolerance/123</a:t>
            </a:r>
          </a:p>
          <a:p>
            <a:r>
              <a:t>Body (content-type) must match supported FHIR format</a:t>
            </a:r>
          </a:p>
        </p:txBody>
      </p:sp>
      <p:sp>
        <p:nvSpPr>
          <p:cNvPr id="394" name="Shape 394"/>
          <p:cNvSpPr/>
          <p:nvPr/>
        </p:nvSpPr>
        <p:spPr>
          <a:xfrm>
            <a:off x="272483" y="12916355"/>
            <a:ext cx="8118412"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http://hl7.org/fhir/dstu2/http.html#update</a:t>
            </a: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prstGeom prst="rect">
            <a:avLst/>
          </a:prstGeom>
        </p:spPr>
        <p:txBody>
          <a:bodyPr/>
          <a:lstStyle/>
          <a:p>
            <a:r>
              <a:t>Conditional Update</a:t>
            </a:r>
          </a:p>
        </p:txBody>
      </p:sp>
      <p:sp>
        <p:nvSpPr>
          <p:cNvPr id="397" name="Shape 397"/>
          <p:cNvSpPr>
            <a:spLocks noGrp="1"/>
          </p:cNvSpPr>
          <p:nvPr>
            <p:ph type="body" idx="1"/>
          </p:nvPr>
        </p:nvSpPr>
        <p:spPr>
          <a:prstGeom prst="rect">
            <a:avLst/>
          </a:prstGeom>
        </p:spPr>
        <p:txBody>
          <a:bodyPr/>
          <a:lstStyle/>
          <a:p>
            <a:r>
              <a:t>Optimistic Locking via “If-Match”</a:t>
            </a:r>
          </a:p>
          <a:p>
            <a:r>
              <a:t>Example: Version in database: 2a</a:t>
            </a:r>
          </a:p>
          <a:p>
            <a:pPr lvl="2"/>
            <a:r>
              <a:t>Version in “If-Match”: 1a - failure</a:t>
            </a:r>
          </a:p>
          <a:p>
            <a:pPr lvl="2"/>
            <a:r>
              <a:t>Version in “If-Match”: 2a - success</a:t>
            </a:r>
          </a:p>
        </p:txBody>
      </p:sp>
      <p:sp>
        <p:nvSpPr>
          <p:cNvPr id="398" name="Shape 398"/>
          <p:cNvSpPr/>
          <p:nvPr/>
        </p:nvSpPr>
        <p:spPr>
          <a:xfrm>
            <a:off x="255691" y="12843350"/>
            <a:ext cx="8687372"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http://hl7.org/fhir/dstu2/http.html#2.1.0.10.2</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97">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97">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1" build="p"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lstStyle/>
          <a:p>
            <a:r>
              <a:t>Exercise 4</a:t>
            </a: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prstGeom prst="rect">
            <a:avLst/>
          </a:prstGeom>
        </p:spPr>
        <p:txBody>
          <a:bodyPr/>
          <a:lstStyle/>
          <a:p>
            <a:r>
              <a:t>Exercise 4</a:t>
            </a:r>
          </a:p>
        </p:txBody>
      </p:sp>
      <p:sp>
        <p:nvSpPr>
          <p:cNvPr id="403" name="Shape 403"/>
          <p:cNvSpPr>
            <a:spLocks noGrp="1"/>
          </p:cNvSpPr>
          <p:nvPr>
            <p:ph type="body" idx="1"/>
          </p:nvPr>
        </p:nvSpPr>
        <p:spPr>
          <a:prstGeom prst="rect">
            <a:avLst/>
          </a:prstGeom>
        </p:spPr>
        <p:txBody>
          <a:bodyPr/>
          <a:lstStyle/>
          <a:p>
            <a:r>
              <a:rPr dirty="0"/>
              <a:t>Find out the middle name for Patient Fred Smart</a:t>
            </a:r>
            <a:r>
              <a:rPr lang="en-US" dirty="0"/>
              <a:t> (id = 4478007)</a:t>
            </a:r>
            <a:endParaRPr dirty="0"/>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dirty="0"/>
              <a:t>Answer: Rick</a:t>
            </a:r>
          </a:p>
          <a:p>
            <a:r>
              <a:rPr dirty="0"/>
              <a:t>GET </a:t>
            </a:r>
            <a:r>
              <a:rPr u="sng" dirty="0">
                <a:hlinkClick r:id="rId3"/>
              </a:rPr>
              <a:t>https://fhir-open.sandboxcerner.com/dstu2/0b8a0111-e8e6-4c26-a91c-5069cbc6b1ca/Patient/4478007?_format=json</a:t>
            </a:r>
          </a:p>
          <a:p>
            <a:r>
              <a:rPr u="sng" dirty="0">
                <a:hlinkClick r:id="rId4"/>
              </a:rPr>
              <a:t>http://hl7.org/fhir/dstu2/datatypes.html#HumanName</a:t>
            </a:r>
            <a:r>
              <a:rPr dirty="0"/>
              <a:t> (middle is subsequent given name)</a:t>
            </a:r>
          </a:p>
        </p:txBody>
      </p:sp>
      <p:pic>
        <p:nvPicPr>
          <p:cNvPr id="407" name="pasted-image.png"/>
          <p:cNvPicPr>
            <a:picLocks noChangeAspect="1"/>
          </p:cNvPicPr>
          <p:nvPr/>
        </p:nvPicPr>
        <p:blipFill>
          <a:blip r:embed="rId5">
            <a:extLst/>
          </a:blip>
          <a:stretch>
            <a:fillRect/>
          </a:stretch>
        </p:blipFill>
        <p:spPr>
          <a:xfrm>
            <a:off x="14717160" y="3905250"/>
            <a:ext cx="9194801" cy="7874000"/>
          </a:xfrm>
          <a:prstGeom prst="rect">
            <a:avLst/>
          </a:prstGeom>
          <a:ln w="12700">
            <a:miter lim="400000"/>
          </a:ln>
        </p:spPr>
      </p:pic>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t>Exercise 5</a:t>
            </a: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prstGeom prst="rect">
            <a:avLst/>
          </a:prstGeom>
        </p:spPr>
        <p:txBody>
          <a:bodyPr/>
          <a:lstStyle/>
          <a:p>
            <a:r>
              <a:t>Exercise 5</a:t>
            </a:r>
          </a:p>
        </p:txBody>
      </p:sp>
      <p:sp>
        <p:nvSpPr>
          <p:cNvPr id="414" name="Shape 414"/>
          <p:cNvSpPr>
            <a:spLocks noGrp="1"/>
          </p:cNvSpPr>
          <p:nvPr>
            <p:ph type="body" idx="1"/>
          </p:nvPr>
        </p:nvSpPr>
        <p:spPr>
          <a:prstGeom prst="rect">
            <a:avLst/>
          </a:prstGeom>
        </p:spPr>
        <p:txBody>
          <a:bodyPr/>
          <a:lstStyle/>
          <a:p>
            <a:r>
              <a:rPr dirty="0"/>
              <a:t>How many </a:t>
            </a:r>
            <a:r>
              <a:rPr b="1" dirty="0">
                <a:latin typeface="+mj-lt"/>
                <a:ea typeface="+mj-ea"/>
                <a:cs typeface="+mj-cs"/>
                <a:sym typeface="Helvetica"/>
              </a:rPr>
              <a:t>current</a:t>
            </a:r>
            <a:r>
              <a:rPr dirty="0"/>
              <a:t> allergies or intolerances does Tim Peters</a:t>
            </a:r>
            <a:r>
              <a:rPr lang="en-US" dirty="0"/>
              <a:t> (id = 1316024)</a:t>
            </a:r>
            <a:r>
              <a:rPr dirty="0"/>
              <a:t> have?</a:t>
            </a:r>
          </a:p>
          <a:p>
            <a:pPr lvl="1"/>
            <a:r>
              <a:rPr dirty="0"/>
              <a:t>Current: actual or possible existing allergies or intolerances </a:t>
            </a:r>
          </a:p>
          <a:p>
            <a:pPr lvl="1"/>
            <a:r>
              <a:rPr dirty="0"/>
              <a:t>Hint: What indicates “current” for this FHIR resource?</a:t>
            </a: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r>
              <a:rPr dirty="0"/>
              <a:t>Exercise 5: Answer</a:t>
            </a:r>
          </a:p>
        </p:txBody>
      </p:sp>
      <p:sp>
        <p:nvSpPr>
          <p:cNvPr id="417" name="Shape 417"/>
          <p:cNvSpPr>
            <a:spLocks noGrp="1"/>
          </p:cNvSpPr>
          <p:nvPr>
            <p:ph type="body" idx="1"/>
          </p:nvPr>
        </p:nvSpPr>
        <p:spPr>
          <a:prstGeom prst="rect">
            <a:avLst/>
          </a:prstGeom>
        </p:spPr>
        <p:txBody>
          <a:bodyPr/>
          <a:lstStyle/>
          <a:p>
            <a:r>
              <a:rPr lang="en-US" dirty="0"/>
              <a:t>37</a:t>
            </a:r>
            <a:endParaRPr dirty="0"/>
          </a:p>
          <a:p>
            <a:pPr lvl="1"/>
            <a:r>
              <a:rPr dirty="0"/>
              <a:t>GET </a:t>
            </a:r>
            <a:r>
              <a:rPr u="sng" dirty="0">
                <a:hlinkClick r:id="rId3"/>
              </a:rPr>
              <a:t>https://fhir-open.sandboxcerner.com/dstu2/0b8a0111-e8e6-4c26-a91c-5069cbc6b1ca/AllergyIntolerance?patient=1316024&amp;_format=json</a:t>
            </a:r>
          </a:p>
          <a:p>
            <a:pPr lvl="1"/>
            <a:r>
              <a:rPr dirty="0"/>
              <a:t>GET </a:t>
            </a:r>
            <a:r>
              <a:rPr u="sng" dirty="0">
                <a:hlinkClick r:id="rId4"/>
              </a:rPr>
              <a:t>https://fhir-open.sandboxcerner.com/dstu2/0b8a0111-e8e6-4c26-a91c-5069cbc6b1ca/AllergyIntolerance?patient=1316024&amp;status=active,unconfirmed,confirmed&amp;_format=json</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pasted-image.png"/>
          <p:cNvPicPr>
            <a:picLocks noChangeAspect="1"/>
          </p:cNvPicPr>
          <p:nvPr/>
        </p:nvPicPr>
        <p:blipFill>
          <a:blip r:embed="rId2">
            <a:extLst/>
          </a:blip>
          <a:stretch>
            <a:fillRect/>
          </a:stretch>
        </p:blipFill>
        <p:spPr>
          <a:xfrm>
            <a:off x="4067424" y="0"/>
            <a:ext cx="14623552" cy="13716001"/>
          </a:xfrm>
          <a:prstGeom prst="rect">
            <a:avLst/>
          </a:prstGeom>
          <a:ln w="12700">
            <a:miter lim="400000"/>
          </a:ln>
        </p:spPr>
      </p:pic>
      <p:grpSp>
        <p:nvGrpSpPr>
          <p:cNvPr id="207" name="Group 207"/>
          <p:cNvGrpSpPr/>
          <p:nvPr/>
        </p:nvGrpSpPr>
        <p:grpSpPr>
          <a:xfrm>
            <a:off x="139700" y="8287642"/>
            <a:ext cx="6471705" cy="2920576"/>
            <a:chOff x="0" y="0"/>
            <a:chExt cx="6471704" cy="2920574"/>
          </a:xfrm>
        </p:grpSpPr>
        <p:pic>
          <p:nvPicPr>
            <p:cNvPr id="203" name="Picture 202"/>
            <p:cNvPicPr>
              <a:picLocks/>
            </p:cNvPicPr>
            <p:nvPr/>
          </p:nvPicPr>
          <p:blipFill>
            <a:blip r:embed="rId3">
              <a:extLst/>
            </a:blip>
            <a:stretch>
              <a:fillRect/>
            </a:stretch>
          </p:blipFill>
          <p:spPr>
            <a:xfrm>
              <a:off x="4359816" y="2491771"/>
              <a:ext cx="2111889" cy="428804"/>
            </a:xfrm>
            <a:prstGeom prst="rect">
              <a:avLst/>
            </a:prstGeom>
            <a:effectLst/>
          </p:spPr>
        </p:pic>
        <p:sp>
          <p:nvSpPr>
            <p:cNvPr id="205" name="Shape 205"/>
            <p:cNvSpPr/>
            <p:nvPr/>
          </p:nvSpPr>
          <p:spPr>
            <a:xfrm flipH="1">
              <a:off x="0" y="0"/>
              <a:ext cx="4419700" cy="2195612"/>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206" name="Shape 206"/>
            <p:cNvSpPr/>
            <p:nvPr/>
          </p:nvSpPr>
          <p:spPr>
            <a:xfrm>
              <a:off x="640814" y="703957"/>
              <a:ext cx="313817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Resources</a:t>
              </a:r>
            </a:p>
          </p:txBody>
        </p:sp>
      </p:grpSp>
      <p:grpSp>
        <p:nvGrpSpPr>
          <p:cNvPr id="214" name="Group 214"/>
          <p:cNvGrpSpPr/>
          <p:nvPr/>
        </p:nvGrpSpPr>
        <p:grpSpPr>
          <a:xfrm>
            <a:off x="4233292" y="8968382"/>
            <a:ext cx="7266651" cy="4126916"/>
            <a:chOff x="-25400" y="0"/>
            <a:chExt cx="7266649" cy="4126914"/>
          </a:xfrm>
        </p:grpSpPr>
        <p:pic>
          <p:nvPicPr>
            <p:cNvPr id="208" name="Picture 207"/>
            <p:cNvPicPr>
              <a:picLocks/>
            </p:cNvPicPr>
            <p:nvPr/>
          </p:nvPicPr>
          <p:blipFill>
            <a:blip r:embed="rId5">
              <a:extLst/>
            </a:blip>
            <a:stretch>
              <a:fillRect/>
            </a:stretch>
          </p:blipFill>
          <p:spPr>
            <a:xfrm>
              <a:off x="-25400" y="2193802"/>
              <a:ext cx="2958150" cy="1933113"/>
            </a:xfrm>
            <a:prstGeom prst="rect">
              <a:avLst/>
            </a:prstGeom>
            <a:effectLst/>
          </p:spPr>
        </p:pic>
        <p:pic>
          <p:nvPicPr>
            <p:cNvPr id="210" name="Picture 209"/>
            <p:cNvPicPr>
              <a:picLocks/>
            </p:cNvPicPr>
            <p:nvPr/>
          </p:nvPicPr>
          <p:blipFill>
            <a:blip r:embed="rId6">
              <a:extLst/>
            </a:blip>
            <a:stretch>
              <a:fillRect/>
            </a:stretch>
          </p:blipFill>
          <p:spPr>
            <a:xfrm>
              <a:off x="3215427" y="2488906"/>
              <a:ext cx="2958151" cy="569680"/>
            </a:xfrm>
            <a:prstGeom prst="rect">
              <a:avLst/>
            </a:prstGeom>
            <a:effectLst/>
          </p:spPr>
        </p:pic>
        <p:sp>
          <p:nvSpPr>
            <p:cNvPr id="212" name="Shape 212"/>
            <p:cNvSpPr/>
            <p:nvPr/>
          </p:nvSpPr>
          <p:spPr>
            <a:xfrm>
              <a:off x="2832563" y="0"/>
              <a:ext cx="4408687" cy="2309218"/>
            </a:xfrm>
            <a:prstGeom prst="wedgeEllipseCallout">
              <a:avLst>
                <a:gd name="adj1" fmla="val -49396"/>
                <a:gd name="adj2" fmla="val 68454"/>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213" name="Shape 213"/>
            <p:cNvSpPr/>
            <p:nvPr/>
          </p:nvSpPr>
          <p:spPr>
            <a:xfrm>
              <a:off x="4009575" y="554831"/>
              <a:ext cx="2054861" cy="162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Spec</a:t>
              </a:r>
              <a:br>
                <a:rPr dirty="0"/>
              </a:br>
              <a:r>
                <a:rPr dirty="0"/>
                <a:t>Details</a:t>
              </a:r>
            </a:p>
          </p:txBody>
        </p:sp>
      </p:grpSp>
      <p:grpSp>
        <p:nvGrpSpPr>
          <p:cNvPr id="219" name="Group 219"/>
          <p:cNvGrpSpPr/>
          <p:nvPr/>
        </p:nvGrpSpPr>
        <p:grpSpPr>
          <a:xfrm>
            <a:off x="7567724" y="9306619"/>
            <a:ext cx="11056826" cy="3810209"/>
            <a:chOff x="-25399" y="0"/>
            <a:chExt cx="11056825" cy="3810208"/>
          </a:xfrm>
        </p:grpSpPr>
        <p:pic>
          <p:nvPicPr>
            <p:cNvPr id="215" name="Picture 214"/>
            <p:cNvPicPr>
              <a:picLocks/>
            </p:cNvPicPr>
            <p:nvPr/>
          </p:nvPicPr>
          <p:blipFill>
            <a:blip r:embed="rId7">
              <a:extLst/>
            </a:blip>
            <a:stretch>
              <a:fillRect/>
            </a:stretch>
          </p:blipFill>
          <p:spPr>
            <a:xfrm>
              <a:off x="-25400" y="3240530"/>
              <a:ext cx="4912786" cy="569679"/>
            </a:xfrm>
            <a:prstGeom prst="rect">
              <a:avLst/>
            </a:prstGeom>
            <a:effectLst/>
          </p:spPr>
        </p:pic>
        <p:sp>
          <p:nvSpPr>
            <p:cNvPr id="217" name="Shape 217"/>
            <p:cNvSpPr/>
            <p:nvPr/>
          </p:nvSpPr>
          <p:spPr>
            <a:xfrm>
              <a:off x="4687775" y="0"/>
              <a:ext cx="6343651" cy="3113981"/>
            </a:xfrm>
            <a:prstGeom prst="wedgeEllipseCallout">
              <a:avLst>
                <a:gd name="adj1" fmla="val -49386"/>
                <a:gd name="adj2" fmla="val 7000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218" name="Shape 218"/>
            <p:cNvSpPr/>
            <p:nvPr/>
          </p:nvSpPr>
          <p:spPr>
            <a:xfrm>
              <a:off x="6343220" y="645720"/>
              <a:ext cx="3032761" cy="162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Reference</a:t>
              </a:r>
              <a:br>
                <a:rPr dirty="0"/>
              </a:br>
              <a:r>
                <a:rPr dirty="0"/>
                <a:t>Libraries</a:t>
              </a:r>
            </a:p>
          </p:txBody>
        </p:sp>
      </p:grpSp>
      <p:sp>
        <p:nvSpPr>
          <p:cNvPr id="220" name="Shape 220"/>
          <p:cNvSpPr/>
          <p:nvPr/>
        </p:nvSpPr>
        <p:spPr>
          <a:xfrm>
            <a:off x="16336644" y="5537199"/>
            <a:ext cx="8016618" cy="3149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rPr dirty="0"/>
              <a:t>Note: HAPI is the recommended Java Reference implementation</a:t>
            </a:r>
          </a:p>
          <a:p>
            <a:r>
              <a:rPr u="sng" dirty="0">
                <a:hlinkClick r:id="rId8"/>
              </a:rPr>
              <a:t>http://hapifhir.io/index.html</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20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2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6" nodeType="clickEffect">
                                  <p:stCondLst>
                                    <p:cond delay="0"/>
                                  </p:stCondLst>
                                  <p:iterate>
                                    <p:tmAbs val="0"/>
                                  </p:iterate>
                                  <p:childTnLst>
                                    <p:set>
                                      <p:cBhvr>
                                        <p:cTn id="26" fill="hold">
                                          <p:stCondLst>
                                            <p:cond delay="0"/>
                                          </p:stCondLst>
                                        </p:cTn>
                                        <p:tgtEl>
                                          <p:spTgt spid="2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1" animBg="1" advAuto="0"/>
      <p:bldP spid="207" grpId="2" animBg="1" advAuto="0"/>
      <p:bldP spid="214" grpId="3" animBg="1" advAuto="0"/>
      <p:bldP spid="214" grpId="4" animBg="1" advAuto="0"/>
      <p:bldP spid="219" grpId="5" animBg="1" advAuto="0"/>
      <p:bldP spid="219" grpId="6" animBg="1" advAuto="0"/>
      <p:bldP spid="220" grpId="7"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3" name="Group 423"/>
          <p:cNvGrpSpPr/>
          <p:nvPr/>
        </p:nvGrpSpPr>
        <p:grpSpPr>
          <a:xfrm>
            <a:off x="787400" y="3213100"/>
            <a:ext cx="22809200" cy="7991251"/>
            <a:chOff x="0" y="0"/>
            <a:chExt cx="22809200" cy="7991250"/>
          </a:xfrm>
        </p:grpSpPr>
        <p:pic>
          <p:nvPicPr>
            <p:cNvPr id="421" name="pasted-image.png"/>
            <p:cNvPicPr>
              <a:picLocks noChangeAspect="1"/>
            </p:cNvPicPr>
            <p:nvPr/>
          </p:nvPicPr>
          <p:blipFill>
            <a:blip r:embed="rId2">
              <a:extLst/>
            </a:blip>
            <a:stretch>
              <a:fillRect/>
            </a:stretch>
          </p:blipFill>
          <p:spPr>
            <a:xfrm>
              <a:off x="0" y="0"/>
              <a:ext cx="22809200" cy="7289800"/>
            </a:xfrm>
            <a:prstGeom prst="rect">
              <a:avLst/>
            </a:prstGeom>
            <a:ln w="12700" cap="flat">
              <a:noFill/>
              <a:miter lim="400000"/>
            </a:ln>
            <a:effectLst/>
          </p:spPr>
        </p:pic>
        <p:sp>
          <p:nvSpPr>
            <p:cNvPr id="422" name="Shape 422"/>
            <p:cNvSpPr/>
            <p:nvPr/>
          </p:nvSpPr>
          <p:spPr>
            <a:xfrm>
              <a:off x="174737" y="460196"/>
              <a:ext cx="1270001" cy="7531055"/>
            </a:xfrm>
            <a:prstGeom prst="rect">
              <a:avLst/>
            </a:prstGeom>
            <a:noFill/>
            <a:ln w="63500" cap="flat">
              <a:solidFill>
                <a:schemeClr val="accent5"/>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grpSp>
      <p:sp>
        <p:nvSpPr>
          <p:cNvPr id="424" name="Shape 424"/>
          <p:cNvSpPr/>
          <p:nvPr/>
        </p:nvSpPr>
        <p:spPr>
          <a:xfrm>
            <a:off x="358005" y="12573396"/>
            <a:ext cx="12810999"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3"/>
              </a:defRPr>
            </a:lvl1pPr>
          </a:lstStyle>
          <a:p>
            <a:pPr>
              <a:defRPr u="none"/>
            </a:pPr>
            <a:r>
              <a:rPr u="sng">
                <a:hlinkClick r:id="rId3"/>
              </a:rPr>
              <a:t>http://hl7.org/fhir/DSTU2/valueset-allergy-intolerance-status.html</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prstGeom prst="rect">
            <a:avLst/>
          </a:prstGeom>
        </p:spPr>
        <p:txBody>
          <a:bodyPr/>
          <a:lstStyle/>
          <a:p>
            <a:r>
              <a:t>What if it wasn’t mapped/known?</a:t>
            </a:r>
          </a:p>
        </p:txBody>
      </p:sp>
      <p:sp>
        <p:nvSpPr>
          <p:cNvPr id="427" name="Shape 427"/>
          <p:cNvSpPr/>
          <p:nvPr/>
        </p:nvSpPr>
        <p:spPr>
          <a:xfrm>
            <a:off x="176052" y="12877562"/>
            <a:ext cx="9229663"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http://hl7.org/fhir/dstu2/allergyintolerance.html</a:t>
            </a:r>
          </a:p>
        </p:txBody>
      </p:sp>
      <p:pic>
        <p:nvPicPr>
          <p:cNvPr id="428" name="pasted-image.png"/>
          <p:cNvPicPr>
            <a:picLocks noChangeAspect="1"/>
          </p:cNvPicPr>
          <p:nvPr/>
        </p:nvPicPr>
        <p:blipFill>
          <a:blip r:embed="rId4">
            <a:extLst/>
          </a:blip>
          <a:stretch>
            <a:fillRect/>
          </a:stretch>
        </p:blipFill>
        <p:spPr>
          <a:xfrm>
            <a:off x="2438400" y="2877011"/>
            <a:ext cx="19507200" cy="1676401"/>
          </a:xfrm>
          <a:prstGeom prst="rect">
            <a:avLst/>
          </a:prstGeom>
          <a:ln w="12700">
            <a:miter lim="400000"/>
          </a:ln>
        </p:spPr>
      </p:pic>
      <p:pic>
        <p:nvPicPr>
          <p:cNvPr id="429" name="Picture 428"/>
          <p:cNvPicPr>
            <a:picLocks/>
          </p:cNvPicPr>
          <p:nvPr/>
        </p:nvPicPr>
        <p:blipFill>
          <a:blip r:embed="rId5">
            <a:extLst/>
          </a:blip>
          <a:stretch>
            <a:fillRect/>
          </a:stretch>
        </p:blipFill>
        <p:spPr>
          <a:xfrm>
            <a:off x="7565001" y="3498361"/>
            <a:ext cx="1351845" cy="1045896"/>
          </a:xfrm>
          <a:prstGeom prst="rect">
            <a:avLst/>
          </a:prstGeom>
          <a:effectLst>
            <a:outerShdw blurRad="38100" dist="25400" dir="5400000" rotWithShape="0">
              <a:srgbClr val="000000">
                <a:alpha val="50000"/>
              </a:srgbClr>
            </a:outerShdw>
          </a:effectLst>
        </p:spPr>
      </p:pic>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r>
              <a:t>Exercise 6</a:t>
            </a: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p:cNvSpPr>
          <p:nvPr>
            <p:ph type="title"/>
          </p:nvPr>
        </p:nvSpPr>
        <p:spPr>
          <a:prstGeom prst="rect">
            <a:avLst/>
          </a:prstGeom>
        </p:spPr>
        <p:txBody>
          <a:bodyPr/>
          <a:lstStyle/>
          <a:p>
            <a:r>
              <a:t>Exercise 6</a:t>
            </a:r>
          </a:p>
        </p:txBody>
      </p:sp>
      <p:sp>
        <p:nvSpPr>
          <p:cNvPr id="436" name="Shape 436"/>
          <p:cNvSpPr>
            <a:spLocks noGrp="1"/>
          </p:cNvSpPr>
          <p:nvPr>
            <p:ph type="body" idx="1"/>
          </p:nvPr>
        </p:nvSpPr>
        <p:spPr>
          <a:prstGeom prst="rect">
            <a:avLst/>
          </a:prstGeom>
        </p:spPr>
        <p:txBody>
          <a:bodyPr/>
          <a:lstStyle/>
          <a:p>
            <a:r>
              <a:rPr dirty="0"/>
              <a:t>How many different </a:t>
            </a:r>
            <a:r>
              <a:rPr b="1" dirty="0" err="1">
                <a:latin typeface="+mj-lt"/>
                <a:ea typeface="+mj-ea"/>
                <a:cs typeface="+mj-cs"/>
                <a:sym typeface="Helvetica"/>
              </a:rPr>
              <a:t>MedicationOrder</a:t>
            </a:r>
            <a:r>
              <a:rPr dirty="0" err="1"/>
              <a:t>s</a:t>
            </a:r>
            <a:r>
              <a:rPr dirty="0"/>
              <a:t> of </a:t>
            </a:r>
            <a:r>
              <a:rPr i="1" dirty="0"/>
              <a:t>Advil Cold and Sinus</a:t>
            </a:r>
            <a:r>
              <a:rPr dirty="0"/>
              <a:t> does Tim Peters</a:t>
            </a:r>
            <a:r>
              <a:rPr lang="en-US" dirty="0"/>
              <a:t> (id = 1316024)</a:t>
            </a:r>
            <a:r>
              <a:rPr dirty="0"/>
              <a:t> have?</a:t>
            </a: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Exercise 6: Answer</a:t>
            </a:r>
          </a:p>
        </p:txBody>
      </p:sp>
      <p:sp>
        <p:nvSpPr>
          <p:cNvPr id="439" name="Shape 439"/>
          <p:cNvSpPr>
            <a:spLocks noGrp="1"/>
          </p:cNvSpPr>
          <p:nvPr>
            <p:ph type="body" idx="1"/>
          </p:nvPr>
        </p:nvSpPr>
        <p:spPr>
          <a:xfrm>
            <a:off x="1689100" y="3238500"/>
            <a:ext cx="21005800" cy="9220201"/>
          </a:xfrm>
          <a:prstGeom prst="rect">
            <a:avLst/>
          </a:prstGeom>
        </p:spPr>
        <p:txBody>
          <a:bodyPr/>
          <a:lstStyle/>
          <a:p>
            <a:r>
              <a:rPr dirty="0"/>
              <a:t>1</a:t>
            </a:r>
          </a:p>
          <a:p>
            <a:r>
              <a:rPr dirty="0"/>
              <a:t>GET </a:t>
            </a:r>
            <a:r>
              <a:rPr u="sng" dirty="0">
                <a:hlinkClick r:id="rId2"/>
              </a:rPr>
              <a:t>https://fhir-open.sandboxcerner.com/dstu2/0b8a0111-e8e6-4c26-a91c-5069cbc6b1ca/MedicationOrder?patient=1316024&amp;status=active,on-hold&amp;_format=json</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prstGeom prst="rect">
            <a:avLst/>
          </a:prstGeom>
        </p:spPr>
        <p:txBody>
          <a:bodyPr/>
          <a:lstStyle/>
          <a:p>
            <a:r>
              <a:t>Paging</a:t>
            </a:r>
          </a:p>
        </p:txBody>
      </p:sp>
      <p:sp>
        <p:nvSpPr>
          <p:cNvPr id="442" name="Shape 442"/>
          <p:cNvSpPr>
            <a:spLocks noGrp="1"/>
          </p:cNvSpPr>
          <p:nvPr>
            <p:ph type="body" sz="half" idx="1"/>
          </p:nvPr>
        </p:nvSpPr>
        <p:spPr>
          <a:xfrm>
            <a:off x="1689100" y="8307938"/>
            <a:ext cx="21005800" cy="4775307"/>
          </a:xfrm>
          <a:prstGeom prst="rect">
            <a:avLst/>
          </a:prstGeom>
        </p:spPr>
        <p:txBody>
          <a:bodyPr/>
          <a:lstStyle/>
          <a:p>
            <a:pPr marL="622300" indent="-622300" defTabSz="808990">
              <a:spcBef>
                <a:spcPts val="5700"/>
              </a:spcBef>
              <a:defRPr sz="5096"/>
            </a:pPr>
            <a:r>
              <a:rPr dirty="0"/>
              <a:t>GET </a:t>
            </a:r>
            <a:r>
              <a:rPr lang="en-US" u="sng" dirty="0">
                <a:hlinkClick r:id="rId2"/>
              </a:rPr>
              <a:t>https://fhir-open.sandboxcerner.com/dstu2/0b8a0111-e8e6-4c26-a91c-5069cbc6b1ca/MedicationOrder?patient=1316024&amp;-pageContext=69235486_69247022_1316024_2042017_1&amp;-pageDirection=NEXT&amp;_format=json</a:t>
            </a:r>
            <a:endParaRPr u="sng" dirty="0">
              <a:hlinkClick r:id="rId3"/>
            </a:endParaRPr>
          </a:p>
          <a:p>
            <a:pPr marL="1244600" lvl="1" indent="-622300" defTabSz="808990">
              <a:spcBef>
                <a:spcPts val="5700"/>
              </a:spcBef>
              <a:defRPr sz="5096"/>
            </a:pPr>
            <a:r>
              <a:rPr dirty="0"/>
              <a:t>Added _format parameter</a:t>
            </a:r>
          </a:p>
        </p:txBody>
      </p:sp>
      <p:pic>
        <p:nvPicPr>
          <p:cNvPr id="443" name="pasted-image.png"/>
          <p:cNvPicPr>
            <a:picLocks noChangeAspect="1"/>
          </p:cNvPicPr>
          <p:nvPr/>
        </p:nvPicPr>
        <p:blipFill>
          <a:blip r:embed="rId4">
            <a:extLst/>
          </a:blip>
          <a:stretch>
            <a:fillRect/>
          </a:stretch>
        </p:blipFill>
        <p:spPr>
          <a:xfrm>
            <a:off x="673100" y="3227912"/>
            <a:ext cx="23037800" cy="5232401"/>
          </a:xfrm>
          <a:prstGeom prst="rect">
            <a:avLst/>
          </a:prstGeom>
          <a:ln w="12700">
            <a:miter lim="400000"/>
          </a:ln>
        </p:spPr>
      </p:pic>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p:cNvSpPr>
          <p:nvPr>
            <p:ph type="title"/>
          </p:nvPr>
        </p:nvSpPr>
        <p:spPr>
          <a:prstGeom prst="rect">
            <a:avLst/>
          </a:prstGeom>
        </p:spPr>
        <p:txBody>
          <a:bodyPr/>
          <a:lstStyle/>
          <a:p>
            <a:r>
              <a:t>MedicationStatement?</a:t>
            </a:r>
          </a:p>
        </p:txBody>
      </p:sp>
      <p:sp>
        <p:nvSpPr>
          <p:cNvPr id="446" name="Shape 446"/>
          <p:cNvSpPr>
            <a:spLocks noGrp="1"/>
          </p:cNvSpPr>
          <p:nvPr>
            <p:ph type="body" idx="1"/>
          </p:nvPr>
        </p:nvSpPr>
        <p:spPr>
          <a:prstGeom prst="rect">
            <a:avLst/>
          </a:prstGeom>
        </p:spPr>
        <p:txBody>
          <a:bodyPr/>
          <a:lstStyle/>
          <a:p>
            <a:r>
              <a:t>Could have, though question said order.</a:t>
            </a:r>
          </a:p>
          <a:p>
            <a:r>
              <a:t>Result would have been the same, but statuses would have been “active,intended”</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p:nvPr/>
        </p:nvSpPr>
        <p:spPr>
          <a:xfrm>
            <a:off x="284862" y="12750562"/>
            <a:ext cx="9822625"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http://hl7.org/fhir/dstu2/medicationorder.html#bnr</a:t>
            </a:r>
          </a:p>
        </p:txBody>
      </p:sp>
      <p:pic>
        <p:nvPicPr>
          <p:cNvPr id="449" name="pasted-image.png"/>
          <p:cNvPicPr>
            <a:picLocks noChangeAspect="1"/>
          </p:cNvPicPr>
          <p:nvPr/>
        </p:nvPicPr>
        <p:blipFill>
          <a:blip r:embed="rId3">
            <a:extLst/>
          </a:blip>
          <a:stretch>
            <a:fillRect/>
          </a:stretch>
        </p:blipFill>
        <p:spPr>
          <a:xfrm>
            <a:off x="203200" y="3695700"/>
            <a:ext cx="23977600" cy="6324600"/>
          </a:xfrm>
          <a:prstGeom prst="rect">
            <a:avLst/>
          </a:prstGeom>
          <a:ln w="12700">
            <a:miter lim="400000"/>
          </a:ln>
        </p:spPr>
      </p:pic>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p>
            <a:r>
              <a:t>Exercise 7</a:t>
            </a: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t>Exercise 7</a:t>
            </a:r>
          </a:p>
        </p:txBody>
      </p:sp>
      <p:sp>
        <p:nvSpPr>
          <p:cNvPr id="454" name="Shape 454"/>
          <p:cNvSpPr>
            <a:spLocks noGrp="1"/>
          </p:cNvSpPr>
          <p:nvPr>
            <p:ph type="body" idx="1"/>
          </p:nvPr>
        </p:nvSpPr>
        <p:spPr>
          <a:prstGeom prst="rect">
            <a:avLst/>
          </a:prstGeom>
        </p:spPr>
        <p:txBody>
          <a:bodyPr/>
          <a:lstStyle/>
          <a:p>
            <a:r>
              <a:t>What is the name of the patient with MRN 10000363</a:t>
            </a:r>
          </a:p>
          <a:p>
            <a:pPr lvl="1"/>
            <a:r>
              <a:t>Hint: the system is urn:oid:1.1.1.1.1.1 (oid)</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22" name="Shape 222"/>
          <p:cNvSpPr/>
          <p:nvPr/>
        </p:nvSpPr>
        <p:spPr>
          <a:xfrm>
            <a:off x="5108047" y="6197599"/>
            <a:ext cx="14421906"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Specification Versioning</a:t>
            </a:r>
          </a:p>
        </p:txBody>
      </p:sp>
      <p:sp>
        <p:nvSpPr>
          <p:cNvPr id="223" name="Shape 223"/>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p:cNvSpPr>
          <p:nvPr>
            <p:ph type="title"/>
          </p:nvPr>
        </p:nvSpPr>
        <p:spPr>
          <a:prstGeom prst="rect">
            <a:avLst/>
          </a:prstGeom>
        </p:spPr>
        <p:txBody>
          <a:bodyPr/>
          <a:lstStyle/>
          <a:p>
            <a:r>
              <a:t>Exercise 7: Answer</a:t>
            </a:r>
          </a:p>
        </p:txBody>
      </p:sp>
      <p:sp>
        <p:nvSpPr>
          <p:cNvPr id="457" name="Shape 457"/>
          <p:cNvSpPr>
            <a:spLocks noGrp="1"/>
          </p:cNvSpPr>
          <p:nvPr>
            <p:ph type="body" idx="1"/>
          </p:nvPr>
        </p:nvSpPr>
        <p:spPr>
          <a:prstGeom prst="rect">
            <a:avLst/>
          </a:prstGeom>
        </p:spPr>
        <p:txBody>
          <a:bodyPr/>
          <a:lstStyle/>
          <a:p>
            <a:r>
              <a:rPr dirty="0"/>
              <a:t>Amy Hilton</a:t>
            </a:r>
          </a:p>
          <a:p>
            <a:r>
              <a:rPr dirty="0"/>
              <a:t>GET </a:t>
            </a:r>
            <a:r>
              <a:rPr dirty="0">
                <a:hlinkClick r:id="rId2"/>
              </a:rPr>
              <a:t>https://fhir-open.sandboxcerner.com/dstu2/0b8a0111-e8e6-4c26-a91c-5069cbc6b1ca/Patient?identifier=urn:oid:1.1.1.1.1.1|10000363&amp;_format=json</a:t>
            </a:r>
            <a:endParaRPr dirty="0"/>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9" name="pasted-image.png"/>
          <p:cNvPicPr>
            <a:picLocks noChangeAspect="1"/>
          </p:cNvPicPr>
          <p:nvPr/>
        </p:nvPicPr>
        <p:blipFill>
          <a:blip r:embed="rId2">
            <a:extLst/>
          </a:blip>
          <a:stretch>
            <a:fillRect/>
          </a:stretch>
        </p:blipFill>
        <p:spPr>
          <a:xfrm>
            <a:off x="3170083" y="1616215"/>
            <a:ext cx="18043834" cy="10483570"/>
          </a:xfrm>
          <a:prstGeom prst="rect">
            <a:avLst/>
          </a:prstGeom>
          <a:ln w="12700">
            <a:miter lim="400000"/>
          </a:ln>
        </p:spPr>
      </p:pic>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61" name="Shape 461"/>
          <p:cNvSpPr/>
          <p:nvPr/>
        </p:nvSpPr>
        <p:spPr>
          <a:xfrm>
            <a:off x="8975780" y="6197599"/>
            <a:ext cx="66864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Extensions</a:t>
            </a:r>
          </a:p>
        </p:txBody>
      </p:sp>
      <p:sp>
        <p:nvSpPr>
          <p:cNvPr id="462" name="Shape 462"/>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pasted-image.png"/>
          <p:cNvPicPr>
            <a:picLocks noChangeAspect="1"/>
          </p:cNvPicPr>
          <p:nvPr/>
        </p:nvPicPr>
        <p:blipFill>
          <a:blip r:embed="rId2">
            <a:extLst/>
          </a:blip>
          <a:stretch>
            <a:fillRect/>
          </a:stretch>
        </p:blipFill>
        <p:spPr>
          <a:xfrm>
            <a:off x="5454973" y="3489486"/>
            <a:ext cx="13474054" cy="6737028"/>
          </a:xfrm>
          <a:prstGeom prst="rect">
            <a:avLst/>
          </a:prstGeom>
          <a:ln w="12700">
            <a:miter lim="400000"/>
          </a:ln>
        </p:spPr>
      </p:pic>
      <p:sp>
        <p:nvSpPr>
          <p:cNvPr id="465" name="Shape 465"/>
          <p:cNvSpPr/>
          <p:nvPr/>
        </p:nvSpPr>
        <p:spPr>
          <a:xfrm>
            <a:off x="177690" y="12848673"/>
            <a:ext cx="7977950"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http://hl7.org/fhir/dstu2/extensibility.html</a:t>
            </a: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p>
            <a:r>
              <a:t>Extension “Rules”</a:t>
            </a:r>
          </a:p>
        </p:txBody>
      </p:sp>
      <p:sp>
        <p:nvSpPr>
          <p:cNvPr id="468" name="Shape 468"/>
          <p:cNvSpPr>
            <a:spLocks noGrp="1"/>
          </p:cNvSpPr>
          <p:nvPr>
            <p:ph type="body" idx="1"/>
          </p:nvPr>
        </p:nvSpPr>
        <p:spPr>
          <a:prstGeom prst="rect">
            <a:avLst/>
          </a:prstGeom>
        </p:spPr>
        <p:txBody>
          <a:bodyPr/>
          <a:lstStyle/>
          <a:p>
            <a:r>
              <a:t>They’re Expected</a:t>
            </a:r>
          </a:p>
          <a:p>
            <a:r>
              <a:t>They can nest</a:t>
            </a:r>
          </a:p>
          <a:p>
            <a:r>
              <a:t>Server/Client cannot reject because of extension</a:t>
            </a:r>
          </a:p>
          <a:p>
            <a:pPr lvl="1"/>
            <a:r>
              <a:t>Unless it’s a modifier</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1" build="p" bldLvl="5" animBg="1"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xfrm>
            <a:off x="635000" y="104033"/>
            <a:ext cx="23114000" cy="2006601"/>
          </a:xfrm>
          <a:prstGeom prst="rect">
            <a:avLst/>
          </a:prstGeom>
        </p:spPr>
        <p:txBody>
          <a:bodyPr/>
          <a:lstStyle/>
          <a:p>
            <a:r>
              <a:t>Examples</a:t>
            </a:r>
          </a:p>
        </p:txBody>
      </p:sp>
      <p:pic>
        <p:nvPicPr>
          <p:cNvPr id="471" name="pasted-image.png"/>
          <p:cNvPicPr>
            <a:picLocks noChangeAspect="1"/>
          </p:cNvPicPr>
          <p:nvPr/>
        </p:nvPicPr>
        <p:blipFill>
          <a:blip r:embed="rId2">
            <a:extLst/>
          </a:blip>
          <a:stretch>
            <a:fillRect/>
          </a:stretch>
        </p:blipFill>
        <p:spPr>
          <a:xfrm>
            <a:off x="3352800" y="2032000"/>
            <a:ext cx="17678400" cy="9652000"/>
          </a:xfrm>
          <a:prstGeom prst="rect">
            <a:avLst/>
          </a:prstGeom>
          <a:ln w="12700">
            <a:miter lim="400000"/>
          </a:ln>
        </p:spPr>
      </p:pic>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xfrm>
            <a:off x="635000" y="250045"/>
            <a:ext cx="23114000" cy="2006601"/>
          </a:xfrm>
          <a:prstGeom prst="rect">
            <a:avLst/>
          </a:prstGeom>
        </p:spPr>
        <p:txBody>
          <a:bodyPr/>
          <a:lstStyle/>
          <a:p>
            <a:r>
              <a:t>Modifier Example</a:t>
            </a:r>
          </a:p>
        </p:txBody>
      </p:sp>
      <p:pic>
        <p:nvPicPr>
          <p:cNvPr id="474" name="pasted-image.png"/>
          <p:cNvPicPr>
            <a:picLocks noChangeAspect="1"/>
          </p:cNvPicPr>
          <p:nvPr/>
        </p:nvPicPr>
        <p:blipFill>
          <a:blip r:embed="rId3">
            <a:extLst/>
          </a:blip>
          <a:stretch>
            <a:fillRect/>
          </a:stretch>
        </p:blipFill>
        <p:spPr>
          <a:xfrm>
            <a:off x="3429000" y="2293224"/>
            <a:ext cx="17526000" cy="10541001"/>
          </a:xfrm>
          <a:prstGeom prst="rect">
            <a:avLst/>
          </a:prstGeom>
          <a:ln w="12700">
            <a:miter lim="400000"/>
          </a:ln>
        </p:spPr>
      </p:pic>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320535" y="12965027"/>
            <a:ext cx="10991216"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http://hl7.org/fhir/dstu2/extension-patient-birthtime.html</a:t>
            </a:r>
          </a:p>
        </p:txBody>
      </p:sp>
      <p:pic>
        <p:nvPicPr>
          <p:cNvPr id="479" name="pasted-image.png"/>
          <p:cNvPicPr>
            <a:picLocks noChangeAspect="1"/>
          </p:cNvPicPr>
          <p:nvPr/>
        </p:nvPicPr>
        <p:blipFill>
          <a:blip r:embed="rId4">
            <a:extLst/>
          </a:blip>
          <a:stretch>
            <a:fillRect/>
          </a:stretch>
        </p:blipFill>
        <p:spPr>
          <a:xfrm>
            <a:off x="4471593" y="594609"/>
            <a:ext cx="15440814" cy="12526782"/>
          </a:xfrm>
          <a:prstGeom prst="rect">
            <a:avLst/>
          </a:prstGeom>
          <a:ln w="12700">
            <a:miter lim="400000"/>
          </a:ln>
        </p:spPr>
      </p:pic>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83" name="Shape 483"/>
          <p:cNvSpPr/>
          <p:nvPr/>
        </p:nvSpPr>
        <p:spPr>
          <a:xfrm>
            <a:off x="8291859" y="6197599"/>
            <a:ext cx="80542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Conformance</a:t>
            </a:r>
          </a:p>
        </p:txBody>
      </p:sp>
      <p:sp>
        <p:nvSpPr>
          <p:cNvPr id="484" name="Shape 48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p:nvPr>
        </p:nvSpPr>
        <p:spPr>
          <a:prstGeom prst="rect">
            <a:avLst/>
          </a:prstGeom>
        </p:spPr>
        <p:txBody>
          <a:bodyPr/>
          <a:lstStyle/>
          <a:p>
            <a:r>
              <a:t>Conformance Resource</a:t>
            </a:r>
          </a:p>
        </p:txBody>
      </p:sp>
      <p:sp>
        <p:nvSpPr>
          <p:cNvPr id="487" name="Shape 487"/>
          <p:cNvSpPr>
            <a:spLocks noGrp="1"/>
          </p:cNvSpPr>
          <p:nvPr>
            <p:ph type="body" idx="1"/>
          </p:nvPr>
        </p:nvSpPr>
        <p:spPr>
          <a:prstGeom prst="rect">
            <a:avLst/>
          </a:prstGeom>
        </p:spPr>
        <p:txBody>
          <a:bodyPr/>
          <a:lstStyle/>
          <a:p>
            <a:r>
              <a:t>Weird: located at </a:t>
            </a:r>
            <a:r>
              <a:rPr strike="sngStrike"/>
              <a:t>[base]/Conformance</a:t>
            </a:r>
            <a:r>
              <a:t> [base]/metadata</a:t>
            </a:r>
          </a:p>
          <a:p>
            <a:r>
              <a:t>Describes the Server</a:t>
            </a:r>
          </a:p>
          <a:p>
            <a:r>
              <a:t>Step towards auto-config</a:t>
            </a:r>
          </a:p>
        </p:txBody>
      </p:sp>
      <p:sp>
        <p:nvSpPr>
          <p:cNvPr id="488" name="Shape 488"/>
          <p:cNvSpPr/>
          <p:nvPr/>
        </p:nvSpPr>
        <p:spPr>
          <a:xfrm>
            <a:off x="242586" y="12867685"/>
            <a:ext cx="8324216"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http://hl7.org/fhir/dstu2/conformance.html</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1"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358995" y="6068040"/>
            <a:ext cx="6174614" cy="157992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r>
              <a:rPr sz="4800" dirty="0"/>
              <a:t>Current: </a:t>
            </a:r>
            <a:r>
              <a:rPr lang="en-US" sz="4800" dirty="0"/>
              <a:t>R4 Sequence</a:t>
            </a:r>
            <a:endParaRPr sz="4800" dirty="0"/>
          </a:p>
          <a:p>
            <a:r>
              <a:rPr sz="4800" dirty="0"/>
              <a:t>AKA: </a:t>
            </a:r>
            <a:r>
              <a:rPr lang="en-US" sz="4800" dirty="0"/>
              <a:t>4</a:t>
            </a:r>
            <a:r>
              <a:rPr sz="4800" dirty="0"/>
              <a:t>.0.</a:t>
            </a:r>
            <a:r>
              <a:rPr lang="en-US" sz="4800" dirty="0"/>
              <a:t>0</a:t>
            </a:r>
            <a:endParaRPr sz="4800" dirty="0"/>
          </a:p>
        </p:txBody>
      </p:sp>
      <p:sp>
        <p:nvSpPr>
          <p:cNvPr id="227" name="Shape 227"/>
          <p:cNvSpPr/>
          <p:nvPr/>
        </p:nvSpPr>
        <p:spPr>
          <a:xfrm>
            <a:off x="100621" y="12916355"/>
            <a:ext cx="6174614"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dirty="0">
                <a:hlinkClick r:id="rId2"/>
              </a:rPr>
              <a:t>http://hl7.org/fhir/directory.html</a:t>
            </a:r>
          </a:p>
        </p:txBody>
      </p:sp>
      <p:pic>
        <p:nvPicPr>
          <p:cNvPr id="2" name="Picture 1">
            <a:extLst>
              <a:ext uri="{FF2B5EF4-FFF2-40B4-BE49-F238E27FC236}">
                <a16:creationId xmlns:a16="http://schemas.microsoft.com/office/drawing/2014/main" id="{F4626021-92AD-4F9B-B6FC-69FDBD4B8FD3}"/>
              </a:ext>
            </a:extLst>
          </p:cNvPr>
          <p:cNvPicPr>
            <a:picLocks noChangeAspect="1"/>
          </p:cNvPicPr>
          <p:nvPr/>
        </p:nvPicPr>
        <p:blipFill>
          <a:blip r:embed="rId3"/>
          <a:stretch>
            <a:fillRect/>
          </a:stretch>
        </p:blipFill>
        <p:spPr>
          <a:xfrm>
            <a:off x="6596698" y="167376"/>
            <a:ext cx="17119368" cy="12188746"/>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lstStyle/>
          <a:p>
            <a:r>
              <a:t>What?</a:t>
            </a:r>
          </a:p>
        </p:txBody>
      </p:sp>
      <p:sp>
        <p:nvSpPr>
          <p:cNvPr id="493" name="Shape 493"/>
          <p:cNvSpPr>
            <a:spLocks noGrp="1"/>
          </p:cNvSpPr>
          <p:nvPr>
            <p:ph type="body" sz="half" idx="1"/>
          </p:nvPr>
        </p:nvSpPr>
        <p:spPr>
          <a:prstGeom prst="rect">
            <a:avLst/>
          </a:prstGeom>
        </p:spPr>
        <p:txBody>
          <a:bodyPr/>
          <a:lstStyle/>
          <a:p>
            <a:r>
              <a:t>Which operations?</a:t>
            </a:r>
          </a:p>
          <a:p>
            <a:r>
              <a:t>Which parameters?</a:t>
            </a:r>
          </a:p>
          <a:p>
            <a:r>
              <a:t>Which formats?</a:t>
            </a:r>
          </a:p>
          <a:p>
            <a:r>
              <a:t>Profiles…</a:t>
            </a:r>
          </a:p>
        </p:txBody>
      </p:sp>
      <p:pic>
        <p:nvPicPr>
          <p:cNvPr id="494" name="pasted-image.png"/>
          <p:cNvPicPr>
            <a:picLocks noChangeAspect="1"/>
          </p:cNvPicPr>
          <p:nvPr/>
        </p:nvPicPr>
        <p:blipFill>
          <a:blip r:embed="rId3">
            <a:extLst/>
          </a:blip>
          <a:stretch>
            <a:fillRect/>
          </a:stretch>
        </p:blipFill>
        <p:spPr>
          <a:xfrm>
            <a:off x="15411411" y="5187683"/>
            <a:ext cx="2782593" cy="2782594"/>
          </a:xfrm>
          <a:prstGeom prst="rect">
            <a:avLst/>
          </a:prstGeom>
          <a:ln w="12700">
            <a:miter lim="400000"/>
          </a:ln>
        </p:spPr>
      </p:pic>
      <p:pic>
        <p:nvPicPr>
          <p:cNvPr id="495" name="pasted-image.png"/>
          <p:cNvPicPr>
            <a:picLocks noChangeAspect="1"/>
          </p:cNvPicPr>
          <p:nvPr/>
        </p:nvPicPr>
        <p:blipFill>
          <a:blip r:embed="rId3">
            <a:extLst/>
          </a:blip>
          <a:stretch>
            <a:fillRect/>
          </a:stretch>
        </p:blipFill>
        <p:spPr>
          <a:xfrm>
            <a:off x="17844944" y="8714633"/>
            <a:ext cx="2453982" cy="2453981"/>
          </a:xfrm>
          <a:prstGeom prst="rect">
            <a:avLst/>
          </a:prstGeom>
          <a:ln w="12700">
            <a:miter lim="400000"/>
          </a:ln>
        </p:spPr>
      </p:pic>
      <p:pic>
        <p:nvPicPr>
          <p:cNvPr id="496" name="pasted-image.png"/>
          <p:cNvPicPr>
            <a:picLocks noChangeAspect="1"/>
          </p:cNvPicPr>
          <p:nvPr/>
        </p:nvPicPr>
        <p:blipFill>
          <a:blip r:embed="rId3">
            <a:extLst/>
          </a:blip>
          <a:stretch>
            <a:fillRect/>
          </a:stretch>
        </p:blipFill>
        <p:spPr>
          <a:xfrm>
            <a:off x="16706507" y="4266591"/>
            <a:ext cx="1981201" cy="1981201"/>
          </a:xfrm>
          <a:prstGeom prst="rect">
            <a:avLst/>
          </a:prstGeom>
          <a:ln w="12700">
            <a:miter lim="400000"/>
          </a:ln>
        </p:spPr>
      </p:pic>
      <p:pic>
        <p:nvPicPr>
          <p:cNvPr id="497" name="pasted-image.png"/>
          <p:cNvPicPr>
            <a:picLocks noChangeAspect="1"/>
          </p:cNvPicPr>
          <p:nvPr/>
        </p:nvPicPr>
        <p:blipFill>
          <a:blip r:embed="rId3">
            <a:extLst/>
          </a:blip>
          <a:stretch>
            <a:fillRect/>
          </a:stretch>
        </p:blipFill>
        <p:spPr>
          <a:xfrm>
            <a:off x="16711831" y="5897177"/>
            <a:ext cx="3890146" cy="3890146"/>
          </a:xfrm>
          <a:prstGeom prst="rect">
            <a:avLst/>
          </a:prstGeom>
          <a:ln w="12700">
            <a:miter lim="400000"/>
          </a:ln>
        </p:spPr>
      </p:pic>
      <p:pic>
        <p:nvPicPr>
          <p:cNvPr id="498" name="pasted-image.png"/>
          <p:cNvPicPr>
            <a:picLocks noChangeAspect="1"/>
          </p:cNvPicPr>
          <p:nvPr/>
        </p:nvPicPr>
        <p:blipFill>
          <a:blip r:embed="rId3">
            <a:extLst/>
          </a:blip>
          <a:stretch>
            <a:fillRect/>
          </a:stretch>
        </p:blipFill>
        <p:spPr>
          <a:xfrm>
            <a:off x="16655707" y="9236322"/>
            <a:ext cx="1981201" cy="1981201"/>
          </a:xfrm>
          <a:prstGeom prst="rect">
            <a:avLst/>
          </a:prstGeom>
          <a:ln w="12700">
            <a:miter lim="400000"/>
          </a:ln>
        </p:spPr>
      </p:pic>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prstGeom prst="rect">
            <a:avLst/>
          </a:prstGeom>
        </p:spPr>
        <p:txBody>
          <a:bodyPr/>
          <a:lstStyle/>
          <a:p>
            <a:r>
              <a:t>Exercise 8</a:t>
            </a: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prstGeom prst="rect">
            <a:avLst/>
          </a:prstGeom>
        </p:spPr>
        <p:txBody>
          <a:bodyPr/>
          <a:lstStyle/>
          <a:p>
            <a:r>
              <a:t>Exercise 8</a:t>
            </a:r>
          </a:p>
        </p:txBody>
      </p:sp>
      <p:sp>
        <p:nvSpPr>
          <p:cNvPr id="505" name="Shape 505"/>
          <p:cNvSpPr>
            <a:spLocks noGrp="1"/>
          </p:cNvSpPr>
          <p:nvPr>
            <p:ph type="body" idx="1"/>
          </p:nvPr>
        </p:nvSpPr>
        <p:spPr>
          <a:prstGeom prst="rect">
            <a:avLst/>
          </a:prstGeom>
        </p:spPr>
        <p:txBody>
          <a:bodyPr/>
          <a:lstStyle/>
          <a:p>
            <a:r>
              <a:t>Which extensions are supported by the Millennium DSTU 2 Patient resource?</a:t>
            </a:r>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prstGeom prst="rect">
            <a:avLst/>
          </a:prstGeom>
        </p:spPr>
        <p:txBody>
          <a:bodyPr/>
          <a:lstStyle/>
          <a:p>
            <a:r>
              <a:rPr dirty="0"/>
              <a:t>Exercise 8: Answer</a:t>
            </a:r>
          </a:p>
        </p:txBody>
      </p:sp>
      <p:sp>
        <p:nvSpPr>
          <p:cNvPr id="508" name="Shape 508"/>
          <p:cNvSpPr>
            <a:spLocks noGrp="1"/>
          </p:cNvSpPr>
          <p:nvPr>
            <p:ph type="body" idx="1"/>
          </p:nvPr>
        </p:nvSpPr>
        <p:spPr>
          <a:prstGeom prst="rect">
            <a:avLst/>
          </a:prstGeom>
        </p:spPr>
        <p:txBody>
          <a:bodyPr/>
          <a:lstStyle/>
          <a:p>
            <a:r>
              <a:rPr dirty="0"/>
              <a:t>Time of day of birth</a:t>
            </a:r>
          </a:p>
          <a:p>
            <a:r>
              <a:rPr lang="en-US" dirty="0"/>
              <a:t>Argonaut </a:t>
            </a:r>
            <a:r>
              <a:rPr dirty="0"/>
              <a:t>Ethnicity</a:t>
            </a:r>
          </a:p>
          <a:p>
            <a:r>
              <a:rPr lang="en-US" dirty="0"/>
              <a:t>Argonaut </a:t>
            </a:r>
            <a:r>
              <a:rPr dirty="0"/>
              <a:t>Patient Birth Sex</a:t>
            </a:r>
          </a:p>
          <a:p>
            <a:r>
              <a:rPr lang="en-US" dirty="0"/>
              <a:t>Argonaut </a:t>
            </a:r>
            <a:r>
              <a:rPr dirty="0"/>
              <a:t>Race</a:t>
            </a:r>
          </a:p>
        </p:txBody>
      </p:sp>
      <p:sp>
        <p:nvSpPr>
          <p:cNvPr id="509" name="Shape 509"/>
          <p:cNvSpPr/>
          <p:nvPr/>
        </p:nvSpPr>
        <p:spPr>
          <a:xfrm>
            <a:off x="193808" y="12781458"/>
            <a:ext cx="13724912"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https://fhir.cerner.com/millennium/dstu2/individuals/patient/#extensions</a:t>
            </a:r>
            <a:endParaRPr u="sng" dirty="0">
              <a:hlinkClick r:id="rId2"/>
            </a:endParaRP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Exercise 9</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p>
            <a:r>
              <a:t>Exercise 9</a:t>
            </a:r>
          </a:p>
        </p:txBody>
      </p:sp>
      <p:sp>
        <p:nvSpPr>
          <p:cNvPr id="514" name="Shape 514"/>
          <p:cNvSpPr>
            <a:spLocks noGrp="1"/>
          </p:cNvSpPr>
          <p:nvPr>
            <p:ph type="body" idx="1"/>
          </p:nvPr>
        </p:nvSpPr>
        <p:spPr>
          <a:prstGeom prst="rect">
            <a:avLst/>
          </a:prstGeom>
        </p:spPr>
        <p:txBody>
          <a:bodyPr/>
          <a:lstStyle/>
          <a:p>
            <a:r>
              <a:rPr dirty="0"/>
              <a:t>According to the Conformance statement, does this FHIR server support OAuth? </a:t>
            </a:r>
            <a:r>
              <a:rPr dirty="0">
                <a:hlinkClick r:id="rId3"/>
              </a:rPr>
              <a:t>https://fhir-open.sandboxcerner.com/dstu2/0b8a0111-e8e6-4c26-a91c-5069cbc6b1ca/</a:t>
            </a:r>
            <a:endParaRPr dirty="0"/>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p>
            <a:r>
              <a:t>Exercise 9: Answer</a:t>
            </a:r>
          </a:p>
        </p:txBody>
      </p:sp>
      <p:sp>
        <p:nvSpPr>
          <p:cNvPr id="519" name="Shape 519"/>
          <p:cNvSpPr>
            <a:spLocks noGrp="1"/>
          </p:cNvSpPr>
          <p:nvPr>
            <p:ph type="body" sz="half" idx="1"/>
          </p:nvPr>
        </p:nvSpPr>
        <p:spPr>
          <a:xfrm>
            <a:off x="1689100" y="3238500"/>
            <a:ext cx="12493797" cy="9207500"/>
          </a:xfrm>
          <a:prstGeom prst="rect">
            <a:avLst/>
          </a:prstGeom>
        </p:spPr>
        <p:txBody>
          <a:bodyPr/>
          <a:lstStyle/>
          <a:p>
            <a:r>
              <a:rPr dirty="0"/>
              <a:t>Answer: No (it’s our open endpoint)</a:t>
            </a:r>
          </a:p>
          <a:p>
            <a:r>
              <a:rPr dirty="0"/>
              <a:t>GET </a:t>
            </a:r>
            <a:r>
              <a:rPr u="sng" dirty="0">
                <a:hlinkClick r:id="rId2"/>
              </a:rPr>
              <a:t>https://fhir-open.sandboxcerner.com/dstu2/0b8a0111-e8e6-4c26-a91c-5069cbc6b1ca/metadata?_format=json</a:t>
            </a:r>
          </a:p>
        </p:txBody>
      </p:sp>
      <p:grpSp>
        <p:nvGrpSpPr>
          <p:cNvPr id="522" name="Group 522"/>
          <p:cNvGrpSpPr/>
          <p:nvPr/>
        </p:nvGrpSpPr>
        <p:grpSpPr>
          <a:xfrm>
            <a:off x="14182897" y="3727937"/>
            <a:ext cx="9896303" cy="4839677"/>
            <a:chOff x="0" y="0"/>
            <a:chExt cx="12827000" cy="6045200"/>
          </a:xfrm>
        </p:grpSpPr>
        <p:pic>
          <p:nvPicPr>
            <p:cNvPr id="520" name="pasted-image.png"/>
            <p:cNvPicPr>
              <a:picLocks noChangeAspect="1"/>
            </p:cNvPicPr>
            <p:nvPr/>
          </p:nvPicPr>
          <p:blipFill>
            <a:blip r:embed="rId3">
              <a:extLst/>
            </a:blip>
            <a:stretch>
              <a:fillRect/>
            </a:stretch>
          </p:blipFill>
          <p:spPr>
            <a:xfrm>
              <a:off x="0" y="0"/>
              <a:ext cx="12827000" cy="6045200"/>
            </a:xfrm>
            <a:prstGeom prst="rect">
              <a:avLst/>
            </a:prstGeom>
            <a:ln w="12700" cap="flat">
              <a:noFill/>
              <a:miter lim="400000"/>
            </a:ln>
            <a:effectLst/>
          </p:spPr>
        </p:pic>
        <p:pic>
          <p:nvPicPr>
            <p:cNvPr id="521" name="Picture 520"/>
            <p:cNvPicPr>
              <a:picLocks/>
            </p:cNvPicPr>
            <p:nvPr/>
          </p:nvPicPr>
          <p:blipFill>
            <a:blip r:embed="rId4">
              <a:extLst/>
            </a:blip>
            <a:stretch>
              <a:fillRect/>
            </a:stretch>
          </p:blipFill>
          <p:spPr>
            <a:xfrm>
              <a:off x="544224" y="2045333"/>
              <a:ext cx="4433806" cy="1346201"/>
            </a:xfrm>
            <a:prstGeom prst="rect">
              <a:avLst/>
            </a:prstGeom>
            <a:effectLst>
              <a:outerShdw blurRad="38100" dist="25400" dir="5400000" rotWithShape="0">
                <a:srgbClr val="000000">
                  <a:alpha val="50000"/>
                </a:srgbClr>
              </a:outerShdw>
            </a:effectLst>
          </p:spPr>
        </p:pic>
      </p:gr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375039" y="12674520"/>
            <a:ext cx="8324216"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http://hl7.org/fhir/dstu2/conformance.html</a:t>
            </a:r>
          </a:p>
        </p:txBody>
      </p:sp>
      <p:grpSp>
        <p:nvGrpSpPr>
          <p:cNvPr id="527" name="Group 527"/>
          <p:cNvGrpSpPr/>
          <p:nvPr/>
        </p:nvGrpSpPr>
        <p:grpSpPr>
          <a:xfrm>
            <a:off x="1003300" y="5334000"/>
            <a:ext cx="22377400" cy="3048000"/>
            <a:chOff x="0" y="0"/>
            <a:chExt cx="22377400" cy="3048000"/>
          </a:xfrm>
        </p:grpSpPr>
        <p:pic>
          <p:nvPicPr>
            <p:cNvPr id="525" name="pasted-image.png"/>
            <p:cNvPicPr>
              <a:picLocks noChangeAspect="1"/>
            </p:cNvPicPr>
            <p:nvPr/>
          </p:nvPicPr>
          <p:blipFill>
            <a:blip r:embed="rId3">
              <a:extLst/>
            </a:blip>
            <a:stretch>
              <a:fillRect/>
            </a:stretch>
          </p:blipFill>
          <p:spPr>
            <a:xfrm>
              <a:off x="0" y="0"/>
              <a:ext cx="22377400" cy="3048000"/>
            </a:xfrm>
            <a:prstGeom prst="rect">
              <a:avLst/>
            </a:prstGeom>
            <a:ln w="12700" cap="flat">
              <a:noFill/>
              <a:miter lim="400000"/>
            </a:ln>
            <a:effectLst/>
          </p:spPr>
        </p:pic>
        <p:pic>
          <p:nvPicPr>
            <p:cNvPr id="526" name="Picture 525"/>
            <p:cNvPicPr>
              <a:picLocks/>
            </p:cNvPicPr>
            <p:nvPr/>
          </p:nvPicPr>
          <p:blipFill>
            <a:blip r:embed="rId4">
              <a:extLst/>
            </a:blip>
            <a:stretch>
              <a:fillRect/>
            </a:stretch>
          </p:blipFill>
          <p:spPr>
            <a:xfrm>
              <a:off x="1622250" y="438265"/>
              <a:ext cx="19132901" cy="2171470"/>
            </a:xfrm>
            <a:prstGeom prst="rect">
              <a:avLst/>
            </a:prstGeom>
            <a:effectLst>
              <a:outerShdw blurRad="38100" dist="25400" dir="5400000" rotWithShape="0">
                <a:srgbClr val="000000">
                  <a:alpha val="50000"/>
                </a:srgbClr>
              </a:outerShdw>
            </a:effectLst>
          </p:spPr>
        </p:pic>
      </p:gr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29" name="Shape 529"/>
          <p:cNvSpPr/>
          <p:nvPr/>
        </p:nvSpPr>
        <p:spPr>
          <a:xfrm>
            <a:off x="10002564" y="6197599"/>
            <a:ext cx="463287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Profiles</a:t>
            </a:r>
          </a:p>
        </p:txBody>
      </p:sp>
      <p:sp>
        <p:nvSpPr>
          <p:cNvPr id="530" name="Shape 53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prstGeom prst="rect">
            <a:avLst/>
          </a:prstGeom>
        </p:spPr>
        <p:txBody>
          <a:bodyPr/>
          <a:lstStyle/>
          <a:p>
            <a:r>
              <a:t>What</a:t>
            </a:r>
          </a:p>
        </p:txBody>
      </p:sp>
      <p:sp>
        <p:nvSpPr>
          <p:cNvPr id="533" name="Shape 533"/>
          <p:cNvSpPr/>
          <p:nvPr/>
        </p:nvSpPr>
        <p:spPr>
          <a:xfrm>
            <a:off x="124821" y="12867685"/>
            <a:ext cx="7294310"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http://hl7.org/fhir/dstu2/profiling.html</a:t>
            </a:r>
          </a:p>
        </p:txBody>
      </p:sp>
      <p:pic>
        <p:nvPicPr>
          <p:cNvPr id="534" name="pasted-image.png"/>
          <p:cNvPicPr>
            <a:picLocks noChangeAspect="1"/>
          </p:cNvPicPr>
          <p:nvPr/>
        </p:nvPicPr>
        <p:blipFill>
          <a:blip r:embed="rId4">
            <a:extLst/>
          </a:blip>
          <a:stretch>
            <a:fillRect/>
          </a:stretch>
        </p:blipFill>
        <p:spPr>
          <a:xfrm>
            <a:off x="1837874" y="4602836"/>
            <a:ext cx="20708252" cy="6478828"/>
          </a:xfrm>
          <a:prstGeom prst="rect">
            <a:avLst/>
          </a:prstGeom>
          <a:ln w="12700">
            <a:miter lim="400000"/>
          </a:ln>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asted-image.png"/>
          <p:cNvPicPr>
            <a:picLocks noGrp="1" noChangeAspect="1"/>
          </p:cNvPicPr>
          <p:nvPr>
            <p:ph type="pic" idx="13"/>
          </p:nvPr>
        </p:nvPicPr>
        <p:blipFill>
          <a:blip r:embed="rId2">
            <a:extLst/>
          </a:blip>
          <a:srcRect l="8728" r="8728"/>
          <a:stretch>
            <a:fillRect/>
          </a:stretch>
        </p:blipFill>
        <p:spPr>
          <a:xfrm>
            <a:off x="13165981" y="1104900"/>
            <a:ext cx="9525001" cy="11506200"/>
          </a:xfrm>
          <a:prstGeom prst="rect">
            <a:avLst/>
          </a:prstGeom>
        </p:spPr>
      </p:pic>
      <p:sp>
        <p:nvSpPr>
          <p:cNvPr id="235" name="Shape 235"/>
          <p:cNvSpPr>
            <a:spLocks noGrp="1"/>
          </p:cNvSpPr>
          <p:nvPr>
            <p:ph type="title"/>
          </p:nvPr>
        </p:nvSpPr>
        <p:spPr>
          <a:prstGeom prst="rect">
            <a:avLst/>
          </a:prstGeom>
        </p:spPr>
        <p:txBody>
          <a:bodyPr/>
          <a:lstStyle/>
          <a:p>
            <a:r>
              <a:rPr dirty="0"/>
              <a:t>Which Version?</a:t>
            </a:r>
          </a:p>
        </p:txBody>
      </p:sp>
      <p:sp>
        <p:nvSpPr>
          <p:cNvPr id="236" name="Shape 236"/>
          <p:cNvSpPr>
            <a:spLocks noGrp="1"/>
          </p:cNvSpPr>
          <p:nvPr>
            <p:ph type="body" sz="quarter" idx="1"/>
          </p:nvPr>
        </p:nvSpPr>
        <p:spPr>
          <a:prstGeom prst="rect">
            <a:avLst/>
          </a:prstGeom>
        </p:spPr>
        <p:txBody>
          <a:bodyPr/>
          <a:lstStyle/>
          <a:p>
            <a:pPr marL="537307" indent="-537307" algn="l">
              <a:buSzPct val="75000"/>
              <a:buChar char="•"/>
            </a:pPr>
            <a:r>
              <a:rPr dirty="0"/>
              <a:t>Multiple Available</a:t>
            </a:r>
          </a:p>
          <a:p>
            <a:pPr marL="537307" indent="-537307" algn="l">
              <a:buSzPct val="75000"/>
              <a:buChar char="•"/>
            </a:pPr>
            <a:r>
              <a:rPr dirty="0"/>
              <a:t>Deprecate Oldest</a:t>
            </a:r>
          </a:p>
          <a:p>
            <a:pPr marL="537307" indent="-537307" algn="l">
              <a:buSzPct val="75000"/>
              <a:buChar char="•"/>
            </a:pPr>
            <a:r>
              <a:rPr dirty="0"/>
              <a:t>Time to Uplift Applications</a:t>
            </a: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Rules</a:t>
            </a:r>
          </a:p>
        </p:txBody>
      </p:sp>
      <p:sp>
        <p:nvSpPr>
          <p:cNvPr id="539" name="Shape 539"/>
          <p:cNvSpPr>
            <a:spLocks noGrp="1"/>
          </p:cNvSpPr>
          <p:nvPr>
            <p:ph type="body" idx="1"/>
          </p:nvPr>
        </p:nvSpPr>
        <p:spPr>
          <a:prstGeom prst="rect">
            <a:avLst/>
          </a:prstGeom>
        </p:spPr>
        <p:txBody>
          <a:bodyPr/>
          <a:lstStyle/>
          <a:p>
            <a:pPr marL="495300" indent="-495300" defTabSz="643889">
              <a:spcBef>
                <a:spcPts val="4600"/>
              </a:spcBef>
              <a:defRPr sz="4055"/>
            </a:pPr>
            <a:r>
              <a:t>Detailed contract</a:t>
            </a:r>
          </a:p>
          <a:p>
            <a:pPr marL="495300" indent="-495300" defTabSz="643889">
              <a:spcBef>
                <a:spcPts val="4600"/>
              </a:spcBef>
              <a:defRPr sz="4055"/>
            </a:pPr>
            <a:r>
              <a:t>Parameters, operations, api calls</a:t>
            </a:r>
          </a:p>
          <a:p>
            <a:pPr marL="495300" indent="-495300" defTabSz="643889">
              <a:spcBef>
                <a:spcPts val="4600"/>
              </a:spcBef>
              <a:defRPr sz="4055"/>
            </a:pPr>
            <a:r>
              <a:t>Fields, cardinality</a:t>
            </a:r>
          </a:p>
          <a:p>
            <a:pPr marL="495300" indent="-495300" defTabSz="643889">
              <a:spcBef>
                <a:spcPts val="4600"/>
              </a:spcBef>
              <a:defRPr sz="4055"/>
            </a:pPr>
            <a:r>
              <a:t>Terminology binding, extensions</a:t>
            </a:r>
          </a:p>
          <a:p>
            <a:pPr marL="495300" indent="-495300" defTabSz="643889">
              <a:spcBef>
                <a:spcPts val="4600"/>
              </a:spcBef>
              <a:defRPr sz="4055"/>
            </a:pPr>
            <a:r>
              <a:t>Must be compatible with core</a:t>
            </a:r>
          </a:p>
          <a:p>
            <a:pPr marL="990600" lvl="1" indent="-495300" defTabSz="643889">
              <a:spcBef>
                <a:spcPts val="4600"/>
              </a:spcBef>
              <a:defRPr sz="4055"/>
            </a:pPr>
            <a:r>
              <a:t>Can’t change required binding</a:t>
            </a:r>
          </a:p>
          <a:p>
            <a:pPr marL="990600" lvl="1" indent="-495300" defTabSz="643889">
              <a:spcBef>
                <a:spcPts val="4600"/>
              </a:spcBef>
              <a:defRPr sz="4055"/>
            </a:pPr>
            <a:r>
              <a:t>Cardinality can restrict more (1..* to 1..1 but not 0..*)</a:t>
            </a:r>
          </a:p>
          <a:p>
            <a:pPr marL="990600" lvl="1" indent="-495300" defTabSz="643889">
              <a:spcBef>
                <a:spcPts val="4600"/>
              </a:spcBef>
              <a:defRPr sz="4055"/>
            </a:pPr>
            <a:r>
              <a:t>Can’t rename fields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3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5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5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5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5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5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1" build="p" bldLvl="5" animBg="1" advAuto="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Shape 543"/>
          <p:cNvSpPr>
            <a:spLocks noGrp="1"/>
          </p:cNvSpPr>
          <p:nvPr>
            <p:ph type="title"/>
          </p:nvPr>
        </p:nvSpPr>
        <p:spPr>
          <a:xfrm>
            <a:off x="635000" y="152704"/>
            <a:ext cx="23114000" cy="2006601"/>
          </a:xfrm>
          <a:prstGeom prst="rect">
            <a:avLst/>
          </a:prstGeom>
        </p:spPr>
        <p:txBody>
          <a:bodyPr/>
          <a:lstStyle/>
          <a:p>
            <a:r>
              <a:t>DAF Condition</a:t>
            </a:r>
          </a:p>
        </p:txBody>
      </p:sp>
      <p:sp>
        <p:nvSpPr>
          <p:cNvPr id="544" name="Shape 544"/>
          <p:cNvSpPr/>
          <p:nvPr/>
        </p:nvSpPr>
        <p:spPr>
          <a:xfrm>
            <a:off x="270919" y="12871298"/>
            <a:ext cx="9081644"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http://hl7.org/fhir/dstu2/daf/daf-condition.html</a:t>
            </a:r>
          </a:p>
        </p:txBody>
      </p:sp>
      <p:pic>
        <p:nvPicPr>
          <p:cNvPr id="545" name="pasted-image.png"/>
          <p:cNvPicPr>
            <a:picLocks noChangeAspect="1"/>
          </p:cNvPicPr>
          <p:nvPr/>
        </p:nvPicPr>
        <p:blipFill>
          <a:blip r:embed="rId4">
            <a:extLst/>
          </a:blip>
          <a:srcRect b="18842"/>
          <a:stretch>
            <a:fillRect/>
          </a:stretch>
        </p:blipFill>
        <p:spPr>
          <a:xfrm>
            <a:off x="4679156" y="2280321"/>
            <a:ext cx="15025811" cy="10470003"/>
          </a:xfrm>
          <a:prstGeom prst="rect">
            <a:avLst/>
          </a:prstGeom>
          <a:ln w="12700">
            <a:miter lim="400000"/>
          </a:ln>
        </p:spPr>
      </p:pic>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Shape 549"/>
          <p:cNvSpPr>
            <a:spLocks noGrp="1"/>
          </p:cNvSpPr>
          <p:nvPr>
            <p:ph type="title"/>
          </p:nvPr>
        </p:nvSpPr>
        <p:spPr>
          <a:prstGeom prst="rect">
            <a:avLst/>
          </a:prstGeom>
        </p:spPr>
        <p:txBody>
          <a:bodyPr/>
          <a:lstStyle/>
          <a:p>
            <a:r>
              <a:t>Argonaut IG</a:t>
            </a:r>
          </a:p>
        </p:txBody>
      </p:sp>
      <p:sp>
        <p:nvSpPr>
          <p:cNvPr id="550" name="Shape 550"/>
          <p:cNvSpPr>
            <a:spLocks noGrp="1"/>
          </p:cNvSpPr>
          <p:nvPr>
            <p:ph type="body" idx="1"/>
          </p:nvPr>
        </p:nvSpPr>
        <p:spPr>
          <a:prstGeom prst="rect">
            <a:avLst/>
          </a:prstGeom>
        </p:spPr>
        <p:txBody>
          <a:bodyPr/>
          <a:lstStyle/>
          <a:p>
            <a:r>
              <a:rPr u="sng">
                <a:hlinkClick r:id="rId2"/>
              </a:rPr>
              <a:t>http://www.fhir.org/guides/argonaut/r2/</a:t>
            </a:r>
            <a:r>
              <a:t> </a:t>
            </a:r>
          </a:p>
          <a:p>
            <a:r>
              <a:t>Standard Profiles for defined use cases</a:t>
            </a:r>
          </a:p>
          <a:p>
            <a:r>
              <a:t>Address issues from the JASON Task Force reports</a:t>
            </a:r>
          </a:p>
        </p:txBody>
      </p:sp>
      <p:sp>
        <p:nvSpPr>
          <p:cNvPr id="551" name="Shape 551"/>
          <p:cNvSpPr/>
          <p:nvPr/>
        </p:nvSpPr>
        <p:spPr>
          <a:xfrm>
            <a:off x="320630" y="12867685"/>
            <a:ext cx="6610668"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http://hl7.org/fhir/dstu2/iglist.html</a:t>
            </a:r>
          </a:p>
        </p:txBody>
      </p:sp>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53" name="Shape 553"/>
          <p:cNvSpPr/>
          <p:nvPr/>
        </p:nvSpPr>
        <p:spPr>
          <a:xfrm>
            <a:off x="8873824" y="6197599"/>
            <a:ext cx="689035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Questions?</a:t>
            </a:r>
          </a:p>
        </p:txBody>
      </p:sp>
      <p:sp>
        <p:nvSpPr>
          <p:cNvPr id="554" name="Shape 55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p:nvPr>
        </p:nvSpPr>
        <p:spPr>
          <a:prstGeom prst="rect">
            <a:avLst/>
          </a:prstGeom>
        </p:spPr>
        <p:txBody>
          <a:bodyPr/>
          <a:lstStyle/>
          <a:p>
            <a:r>
              <a:t>More Exercises!</a:t>
            </a: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p:spPr>
        <p:txBody>
          <a:bodyPr/>
          <a:lstStyle/>
          <a:p>
            <a:r>
              <a:t>Exercise 10</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prstGeom prst="rect">
            <a:avLst/>
          </a:prstGeom>
        </p:spPr>
        <p:txBody>
          <a:bodyPr/>
          <a:lstStyle/>
          <a:p>
            <a:r>
              <a:t>Exercise 10</a:t>
            </a:r>
          </a:p>
        </p:txBody>
      </p:sp>
      <p:sp>
        <p:nvSpPr>
          <p:cNvPr id="561" name="Shape 561"/>
          <p:cNvSpPr>
            <a:spLocks noGrp="1"/>
          </p:cNvSpPr>
          <p:nvPr>
            <p:ph type="body" idx="1"/>
          </p:nvPr>
        </p:nvSpPr>
        <p:spPr>
          <a:prstGeom prst="rect">
            <a:avLst/>
          </a:prstGeom>
        </p:spPr>
        <p:txBody>
          <a:bodyPr/>
          <a:lstStyle/>
          <a:p>
            <a:r>
              <a:rPr dirty="0"/>
              <a:t>Does </a:t>
            </a:r>
            <a:r>
              <a:rPr lang="en-US" dirty="0"/>
              <a:t>Nancy</a:t>
            </a:r>
            <a:r>
              <a:rPr dirty="0"/>
              <a:t> Smart</a:t>
            </a:r>
            <a:r>
              <a:rPr lang="en-US" dirty="0"/>
              <a:t> (id = 4342010)</a:t>
            </a:r>
            <a:r>
              <a:rPr dirty="0"/>
              <a:t> have a normal blood pressure?</a:t>
            </a:r>
          </a:p>
          <a:p>
            <a:pPr lvl="1"/>
            <a:r>
              <a:rPr dirty="0"/>
              <a:t>Hint: LOINC 55284-4 can be used to find blood pressures</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prstGeom prst="rect">
            <a:avLst/>
          </a:prstGeom>
        </p:spPr>
        <p:txBody>
          <a:bodyPr>
            <a:normAutofit lnSpcReduction="10000"/>
          </a:bodyPr>
          <a:lstStyle/>
          <a:p>
            <a:r>
              <a:rPr lang="en-US" dirty="0"/>
              <a:t>It’s normal</a:t>
            </a:r>
          </a:p>
          <a:p>
            <a:r>
              <a:rPr lang="en-US" dirty="0"/>
              <a:t>GET </a:t>
            </a:r>
            <a:r>
              <a:rPr lang="en-US" dirty="0">
                <a:hlinkClick r:id="rId3"/>
              </a:rPr>
              <a:t>https://fhir-open.sandboxcerner.com/dstu2/0b8a0111-e8e6-4c26-a91c-5069cbc6b1ca/Observation?patient=4342010&amp;code=http://loinc.org|8480-6,http://loinc.org|8462-4&amp;_format=json</a:t>
            </a:r>
            <a:r>
              <a:rPr lang="en-US" dirty="0"/>
              <a:t> (code: http://loinc.org|8480-6,http://loinc.org|8462-4)</a:t>
            </a:r>
            <a:endParaRPr dirty="0"/>
          </a:p>
          <a:p>
            <a:r>
              <a:rPr dirty="0"/>
              <a:t>GET </a:t>
            </a:r>
            <a:r>
              <a:rPr lang="en-US" u="sng" dirty="0">
                <a:hlinkClick r:id="rId4"/>
              </a:rPr>
              <a:t>https://fhir-open.sandboxcerner.com/dstu2/0b8a0111-e8e6-4c26-a91c-5069cbc6b1ca/Observation?patient=4342010&amp;code=http://loinc.org|55284-4&amp;_format=json</a:t>
            </a:r>
            <a:r>
              <a:rPr dirty="0"/>
              <a:t>(code: http://loinc.org|55284-4)</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8" name="pasted-image.png"/>
          <p:cNvPicPr>
            <a:picLocks noChangeAspect="1"/>
          </p:cNvPicPr>
          <p:nvPr/>
        </p:nvPicPr>
        <p:blipFill>
          <a:blip r:embed="rId2">
            <a:extLst/>
          </a:blip>
          <a:stretch>
            <a:fillRect/>
          </a:stretch>
        </p:blipFill>
        <p:spPr>
          <a:xfrm>
            <a:off x="-218039" y="792363"/>
            <a:ext cx="14681201" cy="7366001"/>
          </a:xfrm>
          <a:prstGeom prst="rect">
            <a:avLst/>
          </a:prstGeom>
          <a:ln w="12700">
            <a:miter lim="400000"/>
          </a:ln>
        </p:spPr>
      </p:pic>
      <p:pic>
        <p:nvPicPr>
          <p:cNvPr id="569" name="pasted-image.png"/>
          <p:cNvPicPr>
            <a:picLocks noChangeAspect="1"/>
          </p:cNvPicPr>
          <p:nvPr/>
        </p:nvPicPr>
        <p:blipFill>
          <a:blip r:embed="rId3">
            <a:extLst/>
          </a:blip>
          <a:stretch>
            <a:fillRect/>
          </a:stretch>
        </p:blipFill>
        <p:spPr>
          <a:xfrm>
            <a:off x="2968473" y="2741563"/>
            <a:ext cx="21640801" cy="9804401"/>
          </a:xfrm>
          <a:prstGeom prst="rect">
            <a:avLst/>
          </a:prstGeom>
          <a:ln w="12700">
            <a:miter lim="400000"/>
          </a:ln>
        </p:spPr>
      </p:pic>
      <p:sp>
        <p:nvSpPr>
          <p:cNvPr id="570" name="Shape 570"/>
          <p:cNvSpPr/>
          <p:nvPr/>
        </p:nvSpPr>
        <p:spPr>
          <a:xfrm>
            <a:off x="223337" y="12826604"/>
            <a:ext cx="8019289"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4"/>
              </a:defRPr>
            </a:lvl1pPr>
          </a:lstStyle>
          <a:p>
            <a:pPr>
              <a:defRPr u="none"/>
            </a:pPr>
            <a:r>
              <a:rPr u="sng">
                <a:hlinkClick r:id="rId4"/>
              </a:rPr>
              <a:t>http://hl7.org/fhir/dstu2/observation.html</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 grpId="1" animBg="1" advAuto="0"/>
      <p:bldP spid="569" grpId="2" animBg="1" advAuto="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235704" y="12570877"/>
            <a:ext cx="14563282"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http://fhir.cerner.com/millennium/dstu2/diagnostic/observation/#parameters</a:t>
            </a:r>
            <a:endParaRPr u="sng" dirty="0">
              <a:hlinkClick r:id="rId2"/>
            </a:endParaRPr>
          </a:p>
        </p:txBody>
      </p:sp>
      <p:pic>
        <p:nvPicPr>
          <p:cNvPr id="2" name="Picture 1">
            <a:extLst>
              <a:ext uri="{FF2B5EF4-FFF2-40B4-BE49-F238E27FC236}">
                <a16:creationId xmlns:a16="http://schemas.microsoft.com/office/drawing/2014/main" id="{84982F1E-255E-4A2C-AEE9-7A4F17C17684}"/>
              </a:ext>
            </a:extLst>
          </p:cNvPr>
          <p:cNvPicPr>
            <a:picLocks noChangeAspect="1"/>
          </p:cNvPicPr>
          <p:nvPr/>
        </p:nvPicPr>
        <p:blipFill>
          <a:blip r:embed="rId4"/>
          <a:stretch>
            <a:fillRect/>
          </a:stretch>
        </p:blipFill>
        <p:spPr>
          <a:xfrm>
            <a:off x="1207477" y="4144958"/>
            <a:ext cx="21969046" cy="3055971"/>
          </a:xfrm>
          <a:prstGeom prst="rect">
            <a:avLst/>
          </a:prstGeom>
        </p:spPr>
      </p:pic>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1801</TotalTime>
  <Words>3033</Words>
  <Application>Microsoft Office PowerPoint</Application>
  <PresentationFormat>Custom</PresentationFormat>
  <Paragraphs>339</Paragraphs>
  <Slides>114</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114</vt:i4>
      </vt:variant>
    </vt:vector>
  </HeadingPairs>
  <TitlesOfParts>
    <vt:vector size="121" baseType="lpstr">
      <vt:lpstr>Arial</vt:lpstr>
      <vt:lpstr>Courier</vt:lpstr>
      <vt:lpstr>Franklin Gothic Book</vt:lpstr>
      <vt:lpstr>Helvetica</vt:lpstr>
      <vt:lpstr>Helvetica Light</vt:lpstr>
      <vt:lpstr>Helvetica Neue</vt:lpstr>
      <vt:lpstr>White</vt:lpstr>
      <vt:lpstr>PowerPoint Presentation</vt:lpstr>
      <vt:lpstr>FHIR Deep Dive</vt:lpstr>
      <vt:lpstr>PowerPoint Presentation</vt:lpstr>
      <vt:lpstr>PowerPoint Presentation</vt:lpstr>
      <vt:lpstr>PowerPoint Presentation</vt:lpstr>
      <vt:lpstr>PowerPoint Presentation</vt:lpstr>
      <vt:lpstr>PowerPoint Presentation</vt:lpstr>
      <vt:lpstr>PowerPoint Presentation</vt:lpstr>
      <vt:lpstr>Which Version?</vt:lpstr>
      <vt:lpstr>PowerPoint Presentation</vt:lpstr>
      <vt:lpstr>PowerPoint Presentation</vt:lpstr>
      <vt:lpstr>Primitive Types</vt:lpstr>
      <vt:lpstr>Surprises</vt:lpstr>
      <vt:lpstr>Complex Types</vt:lpstr>
      <vt:lpstr>Code Systems</vt:lpstr>
      <vt:lpstr>Formats</vt:lpstr>
      <vt:lpstr>PowerPoint Presentation</vt:lpstr>
      <vt:lpstr>Resources</vt:lpstr>
      <vt:lpstr>PowerPoint Presentation</vt:lpstr>
      <vt:lpstr>Maturity Levels</vt:lpstr>
      <vt:lpstr>PowerPoint Presentation</vt:lpstr>
      <vt:lpstr>Terminology Bindings</vt:lpstr>
      <vt:lpstr>Type/Binding Strength</vt:lpstr>
      <vt:lpstr>PowerPoint Presentation</vt:lpstr>
      <vt:lpstr>PowerPoint Presentation</vt:lpstr>
      <vt:lpstr>PowerPoint Presentation</vt:lpstr>
      <vt:lpstr>PowerPoint Presentation</vt:lpstr>
      <vt:lpstr>PowerPoint Presentation</vt:lpstr>
      <vt:lpstr>Exercise 1</vt:lpstr>
      <vt:lpstr>Exercise 1</vt:lpstr>
      <vt:lpstr>Exercise 1: Answer</vt:lpstr>
      <vt:lpstr>Exercise 2</vt:lpstr>
      <vt:lpstr>Exercise 2</vt:lpstr>
      <vt:lpstr>Exercise 2: Answer</vt:lpstr>
      <vt:lpstr>Exercise 3</vt:lpstr>
      <vt:lpstr>Exercise 3</vt:lpstr>
      <vt:lpstr>Exercise 3: Answer</vt:lpstr>
      <vt:lpstr>PowerPoint Presentation</vt:lpstr>
      <vt:lpstr>PowerPoint Presentation</vt:lpstr>
      <vt:lpstr>PowerPoint Presentation</vt:lpstr>
      <vt:lpstr>Read</vt:lpstr>
      <vt:lpstr>id vs identifier</vt:lpstr>
      <vt:lpstr>PowerPoint Presentation</vt:lpstr>
      <vt:lpstr>PowerPoint Presentation</vt:lpstr>
      <vt:lpstr>PowerPoint Presentation</vt:lpstr>
      <vt:lpstr>PowerPoint Presentation</vt:lpstr>
      <vt:lpstr>PowerPoint Presentation</vt:lpstr>
      <vt:lpstr>Paging</vt:lpstr>
      <vt:lpstr>PowerPoint Presentation</vt:lpstr>
      <vt:lpstr>PowerPoint Presentation</vt:lpstr>
      <vt:lpstr>Create</vt:lpstr>
      <vt:lpstr>Update</vt:lpstr>
      <vt:lpstr>Conditional Update</vt:lpstr>
      <vt:lpstr>Exercise 4</vt:lpstr>
      <vt:lpstr>Exercise 4</vt:lpstr>
      <vt:lpstr>Exercise 4: Answer</vt:lpstr>
      <vt:lpstr>Exercise 5</vt:lpstr>
      <vt:lpstr>Exercise 5</vt:lpstr>
      <vt:lpstr>Exercise 5: Answer</vt:lpstr>
      <vt:lpstr>PowerPoint Presentation</vt:lpstr>
      <vt:lpstr>What if it wasn’t mapped/known?</vt:lpstr>
      <vt:lpstr>Exercise 6</vt:lpstr>
      <vt:lpstr>Exercise 6</vt:lpstr>
      <vt:lpstr>Exercise 6: Answer</vt:lpstr>
      <vt:lpstr>Paging</vt:lpstr>
      <vt:lpstr>MedicationStatement?</vt:lpstr>
      <vt:lpstr>PowerPoint Presentation</vt:lpstr>
      <vt:lpstr>Exercise 7</vt:lpstr>
      <vt:lpstr>Exercise 7</vt:lpstr>
      <vt:lpstr>Exercise 7: Answer</vt:lpstr>
      <vt:lpstr>PowerPoint Presentation</vt:lpstr>
      <vt:lpstr>PowerPoint Presentation</vt:lpstr>
      <vt:lpstr>PowerPoint Presentation</vt:lpstr>
      <vt:lpstr>Extension “Rules”</vt:lpstr>
      <vt:lpstr>Examples</vt:lpstr>
      <vt:lpstr>Modifier Example</vt:lpstr>
      <vt:lpstr>PowerPoint Presentation</vt:lpstr>
      <vt:lpstr>PowerPoint Presentation</vt:lpstr>
      <vt:lpstr>Conformance Resource</vt:lpstr>
      <vt:lpstr>What?</vt:lpstr>
      <vt:lpstr>Exercise 8</vt:lpstr>
      <vt:lpstr>Exercise 8</vt:lpstr>
      <vt:lpstr>Exercise 8: Answer</vt:lpstr>
      <vt:lpstr>Exercise 9</vt:lpstr>
      <vt:lpstr>Exercise 9</vt:lpstr>
      <vt:lpstr>Exercise 9: Answer</vt:lpstr>
      <vt:lpstr>PowerPoint Presentation</vt:lpstr>
      <vt:lpstr>PowerPoint Presentation</vt:lpstr>
      <vt:lpstr>What</vt:lpstr>
      <vt:lpstr>Rules</vt:lpstr>
      <vt:lpstr>DAF Condition</vt:lpstr>
      <vt:lpstr>Argonaut IG</vt:lpstr>
      <vt:lpstr>PowerPoint Presentation</vt:lpstr>
      <vt:lpstr>More Exercises!</vt:lpstr>
      <vt:lpstr>Exercise 10</vt:lpstr>
      <vt:lpstr>Exercise 10</vt:lpstr>
      <vt:lpstr>Exercise 10: Answer</vt:lpstr>
      <vt:lpstr>PowerPoint Presentation</vt:lpstr>
      <vt:lpstr>PowerPoint Presentation</vt:lpstr>
      <vt:lpstr>Exercise 11</vt:lpstr>
      <vt:lpstr>Exercise 11</vt:lpstr>
      <vt:lpstr>Exercise 11: Answer</vt:lpstr>
      <vt:lpstr>Exercise 12</vt:lpstr>
      <vt:lpstr>Exercise 12</vt:lpstr>
      <vt:lpstr>Exercise 12: Answer</vt:lpstr>
      <vt:lpstr>Exercise 13</vt:lpstr>
      <vt:lpstr>Exercise 13</vt:lpstr>
      <vt:lpstr>Exercise 13: Answer</vt:lpstr>
      <vt:lpstr>PowerPoint Presentation</vt:lpstr>
      <vt:lpstr>Exercise 14</vt:lpstr>
      <vt:lpstr>Exercise 14</vt:lpstr>
      <vt:lpstr>Exercise 14: Answer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Heits,Brian</dc:creator>
  <cp:lastModifiedBy>Heits,Brian</cp:lastModifiedBy>
  <cp:revision>39</cp:revision>
  <dcterms:modified xsi:type="dcterms:W3CDTF">2019-05-03T19:10:39Z</dcterms:modified>
</cp:coreProperties>
</file>